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446" r:id="rId2"/>
    <p:sldId id="447" r:id="rId3"/>
    <p:sldId id="455" r:id="rId4"/>
    <p:sldId id="457" r:id="rId5"/>
    <p:sldId id="456" r:id="rId6"/>
    <p:sldId id="459" r:id="rId7"/>
    <p:sldId id="458" r:id="rId8"/>
    <p:sldId id="460" r:id="rId9"/>
    <p:sldId id="461" r:id="rId10"/>
    <p:sldId id="462" r:id="rId11"/>
    <p:sldId id="463" r:id="rId12"/>
    <p:sldId id="448" r:id="rId13"/>
    <p:sldId id="451" r:id="rId14"/>
    <p:sldId id="453" r:id="rId15"/>
    <p:sldId id="452" r:id="rId16"/>
    <p:sldId id="450" r:id="rId17"/>
    <p:sldId id="449" r:id="rId18"/>
    <p:sldId id="45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72863" autoAdjust="0"/>
  </p:normalViewPr>
  <p:slideViewPr>
    <p:cSldViewPr snapToGrid="0">
      <p:cViewPr varScale="1">
        <p:scale>
          <a:sx n="120" d="100"/>
          <a:sy n="120" d="100"/>
        </p:scale>
        <p:origin x="89" y="391"/>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3359C-4A7F-47F0-8A06-2D58B758077F}" type="datetimeFigureOut">
              <a:rPr lang="en-GB" smtClean="0"/>
              <a:t>03/11/2021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D8644-0534-4BF9-A129-B0EF4AB98060}" type="slidenum">
              <a:rPr lang="en-GB" smtClean="0"/>
              <a:t>‹#›</a:t>
            </a:fld>
            <a:endParaRPr lang="en-GB"/>
          </a:p>
        </p:txBody>
      </p:sp>
    </p:spTree>
    <p:extLst>
      <p:ext uri="{BB962C8B-B14F-4D97-AF65-F5344CB8AC3E}">
        <p14:creationId xmlns:p14="http://schemas.microsoft.com/office/powerpoint/2010/main" val="303498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Senior consultant for the testbed project is Jonathan Pritchard. Jonathan has over 20 years experience in the geospatial industries and over 30 years experience in the technology sector. Via cryptography and the telecommunication industry, Jonathan joined IIC Technologies from the United Kingdom Hydrographic Office, one of the foremost marine geospatial mapping agency in the world. He has over 20 years experience within geospatial standards working groups in the International Hydrographic Organization and is one of the current founding co-chairs of the OGC’s Marine Domain Working Group. He carries out development and consulting work in a wide variety of fields concerning marine geospatial data across the IHO, ISO and Un-GGIM groups. He was technical lead for the OGC’s Maritime Limits and boundaries Pilot Project, where the foundations of integration between the IHO’s S-100 framework and OGC web services were laid.</a:t>
            </a:r>
          </a:p>
        </p:txBody>
      </p:sp>
      <p:sp>
        <p:nvSpPr>
          <p:cNvPr id="4" name="Slide Number Placeholder 3"/>
          <p:cNvSpPr>
            <a:spLocks noGrp="1"/>
          </p:cNvSpPr>
          <p:nvPr>
            <p:ph type="sldNum" sz="quarter" idx="5"/>
          </p:nvPr>
        </p:nvSpPr>
        <p:spPr/>
        <p:txBody>
          <a:bodyPr/>
          <a:lstStyle/>
          <a:p>
            <a:fld id="{4D4D8644-0534-4BF9-A129-B0EF4AB98060}" type="slidenum">
              <a:rPr lang="en-GB" smtClean="0"/>
              <a:t>1</a:t>
            </a:fld>
            <a:endParaRPr lang="en-GB"/>
          </a:p>
        </p:txBody>
      </p:sp>
    </p:spTree>
    <p:extLst>
      <p:ext uri="{BB962C8B-B14F-4D97-AF65-F5344CB8AC3E}">
        <p14:creationId xmlns:p14="http://schemas.microsoft.com/office/powerpoint/2010/main" val="417344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3299727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11/3/2021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21098274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11/3/2021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91735118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786996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11690613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11/3/2021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43424199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88744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11/3/2021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9570850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11/3/2021</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1718223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11/3/2021</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50130628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11/3/2021</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78629909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11/3/2021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6530693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11/3/2021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1345527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72655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A8F9602-B8ED-41F9-ACA8-3A8862346EFC}"/>
              </a:ext>
            </a:extLst>
          </p:cNvPr>
          <p:cNvSpPr txBox="1">
            <a:spLocks/>
          </p:cNvSpPr>
          <p:nvPr/>
        </p:nvSpPr>
        <p:spPr>
          <a:xfrm>
            <a:off x="2598991" y="3061908"/>
            <a:ext cx="8152721" cy="2001612"/>
          </a:xfrm>
          <a:prstGeom prst="rect">
            <a:avLst/>
          </a:prstGeom>
          <a:ln>
            <a:solidFill>
              <a:srgbClr val="C00000"/>
            </a:solidFill>
          </a:ln>
        </p:spPr>
        <p:txBody>
          <a:bodyPr vert="horz" lIns="91440" tIns="45720" rIns="91440" bIns="45720" rtlCol="0">
            <a:normAutofit/>
          </a:bodyPr>
          <a:lstStyle>
            <a:lvl1pPr marL="342900" indent="-342900" algn="l" defTabSz="914400" rtl="0" eaLnBrk="1" latinLnBrk="0" hangingPunct="1">
              <a:lnSpc>
                <a:spcPct val="150000"/>
              </a:lnSpc>
              <a:spcBef>
                <a:spcPts val="0"/>
              </a:spcBef>
              <a:buSzPct val="130000"/>
              <a:buFont typeface="Wingdings" panose="05000000000000000000" pitchFamily="2" charset="2"/>
              <a:buChar char="Ø"/>
              <a:defRPr sz="2000" kern="1200">
                <a:solidFill>
                  <a:schemeClr val="tx2"/>
                </a:solidFill>
                <a:latin typeface="Georgia" pitchFamily="18" charset="0"/>
                <a:ea typeface="+mn-ea"/>
                <a:cs typeface="Arial" panose="020B0604020202020204" pitchFamily="34" charset="0"/>
              </a:defRPr>
            </a:lvl1pPr>
            <a:lvl2pPr marL="571500" indent="-228600" algn="l" defTabSz="914400" rtl="0" eaLnBrk="1" latinLnBrk="0" hangingPunct="1">
              <a:lnSpc>
                <a:spcPct val="150000"/>
              </a:lnSpc>
              <a:spcBef>
                <a:spcPts val="0"/>
              </a:spcBef>
              <a:buSzPct val="60000"/>
              <a:buFont typeface="Courier New" pitchFamily="49" charset="0"/>
              <a:buChar char="o"/>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rgbClr val="444444"/>
                </a:solidFill>
                <a:latin typeface="Raleway" panose="020B0604020202020204" pitchFamily="2" charset="0"/>
              </a:rPr>
              <a:t>Marine Sector.</a:t>
            </a:r>
          </a:p>
          <a:p>
            <a:r>
              <a:rPr lang="en-US" sz="1400" dirty="0">
                <a:solidFill>
                  <a:srgbClr val="444444"/>
                </a:solidFill>
                <a:latin typeface="Raleway" panose="020B0604020202020204" pitchFamily="2" charset="0"/>
              </a:rPr>
              <a:t>Production of Marine Charts and publications data for Navigation</a:t>
            </a:r>
          </a:p>
          <a:p>
            <a:r>
              <a:rPr lang="en-US" sz="1400" dirty="0">
                <a:solidFill>
                  <a:srgbClr val="444444"/>
                </a:solidFill>
                <a:latin typeface="Raleway" panose="020B0604020202020204" pitchFamily="2" charset="0"/>
              </a:rPr>
              <a:t>Consultants on international standards for hydrography with over 25 years experience in pioneering digital navigation</a:t>
            </a:r>
          </a:p>
          <a:p>
            <a:r>
              <a:rPr lang="en-US" sz="1400" dirty="0">
                <a:solidFill>
                  <a:srgbClr val="444444"/>
                </a:solidFill>
                <a:latin typeface="Raleway" panose="020B0604020202020204" pitchFamily="2" charset="0"/>
              </a:rPr>
              <a:t>Senior Consultants specializing in modelling, development, data production and cross-sectoral integration.</a:t>
            </a:r>
            <a:endParaRPr lang="en-GB" sz="1600" dirty="0"/>
          </a:p>
        </p:txBody>
      </p:sp>
      <p:pic>
        <p:nvPicPr>
          <p:cNvPr id="1026" name="Picture 2" descr="layer1-background">
            <a:extLst>
              <a:ext uri="{FF2B5EF4-FFF2-40B4-BE49-F238E27FC236}">
                <a16:creationId xmlns:a16="http://schemas.microsoft.com/office/drawing/2014/main" id="{CE914213-F943-42E9-9DBC-32DEECFC5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39" y="5551438"/>
            <a:ext cx="4355206" cy="1306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99DCE6-6316-44EA-8B90-3C7B423A5C59}"/>
              </a:ext>
            </a:extLst>
          </p:cNvPr>
          <p:cNvSpPr txBox="1"/>
          <p:nvPr/>
        </p:nvSpPr>
        <p:spPr>
          <a:xfrm>
            <a:off x="121955" y="161054"/>
            <a:ext cx="33201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IIC Technologies</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Content Placeholder 2">
            <a:extLst>
              <a:ext uri="{FF2B5EF4-FFF2-40B4-BE49-F238E27FC236}">
                <a16:creationId xmlns:a16="http://schemas.microsoft.com/office/drawing/2014/main" id="{9D660284-C756-4CE2-B0D3-498498815F46}"/>
              </a:ext>
            </a:extLst>
          </p:cNvPr>
          <p:cNvSpPr>
            <a:spLocks noGrp="1"/>
          </p:cNvSpPr>
          <p:nvPr>
            <p:ph idx="1"/>
          </p:nvPr>
        </p:nvSpPr>
        <p:spPr>
          <a:xfrm>
            <a:off x="121955" y="1120942"/>
            <a:ext cx="8152721" cy="1769791"/>
          </a:xfrm>
          <a:ln>
            <a:solidFill>
              <a:srgbClr val="C00000"/>
            </a:solidFill>
          </a:ln>
        </p:spPr>
        <p:txBody>
          <a:bodyPr>
            <a:normAutofit/>
          </a:bodyPr>
          <a:lstStyle/>
          <a:p>
            <a:r>
              <a:rPr lang="en-US" sz="1400" b="0" i="0" dirty="0">
                <a:solidFill>
                  <a:srgbClr val="444444"/>
                </a:solidFill>
                <a:effectLst/>
                <a:latin typeface="Raleway" panose="020B0604020202020204" pitchFamily="2" charset="0"/>
              </a:rPr>
              <a:t>IIC Technologies provides solutions and services for the acquisition, management, integration and dissemination of geospatial data.</a:t>
            </a:r>
          </a:p>
          <a:p>
            <a:r>
              <a:rPr lang="en-US" sz="1400" b="0" i="0" dirty="0">
                <a:solidFill>
                  <a:srgbClr val="444444"/>
                </a:solidFill>
                <a:effectLst/>
                <a:latin typeface="Raleway" panose="020B0604020202020204" pitchFamily="2" charset="0"/>
              </a:rPr>
              <a:t>Global Presence – Clients in over 30 countries</a:t>
            </a:r>
          </a:p>
          <a:p>
            <a:r>
              <a:rPr lang="en-US" sz="1400" b="0" i="0" dirty="0">
                <a:solidFill>
                  <a:srgbClr val="444444"/>
                </a:solidFill>
                <a:effectLst/>
                <a:latin typeface="Raleway" panose="020B0604020202020204" pitchFamily="2" charset="0"/>
              </a:rPr>
              <a:t>End-to-end geospatial solutions to the Aeronautics, Defense, Government, Infrastructure, Marine, Oil &amp; Gas, Transportation and Utility sectors.</a:t>
            </a:r>
            <a:endParaRPr lang="en-GB" sz="1600" dirty="0"/>
          </a:p>
        </p:txBody>
      </p:sp>
      <p:pic>
        <p:nvPicPr>
          <p:cNvPr id="5" name="Picture 4">
            <a:extLst>
              <a:ext uri="{FF2B5EF4-FFF2-40B4-BE49-F238E27FC236}">
                <a16:creationId xmlns:a16="http://schemas.microsoft.com/office/drawing/2014/main" id="{14661EEF-0E07-4119-B087-80E9B4B2709B}"/>
              </a:ext>
            </a:extLst>
          </p:cNvPr>
          <p:cNvPicPr>
            <a:picLocks noChangeAspect="1"/>
          </p:cNvPicPr>
          <p:nvPr/>
        </p:nvPicPr>
        <p:blipFill rotWithShape="1">
          <a:blip r:embed="rId4"/>
          <a:srcRect b="-819"/>
          <a:stretch/>
        </p:blipFill>
        <p:spPr>
          <a:xfrm>
            <a:off x="8403466" y="1271965"/>
            <a:ext cx="3503466" cy="3118665"/>
          </a:xfrm>
          <a:prstGeom prst="rect">
            <a:avLst/>
          </a:prstGeom>
        </p:spPr>
      </p:pic>
      <p:pic>
        <p:nvPicPr>
          <p:cNvPr id="3" name="Picture 2">
            <a:extLst>
              <a:ext uri="{FF2B5EF4-FFF2-40B4-BE49-F238E27FC236}">
                <a16:creationId xmlns:a16="http://schemas.microsoft.com/office/drawing/2014/main" id="{0CA5F575-F299-4301-8CB1-AE57F422266D}"/>
              </a:ext>
            </a:extLst>
          </p:cNvPr>
          <p:cNvPicPr>
            <a:picLocks noChangeAspect="1"/>
          </p:cNvPicPr>
          <p:nvPr/>
        </p:nvPicPr>
        <p:blipFill rotWithShape="1">
          <a:blip r:embed="rId5"/>
          <a:srcRect l="22553" t="48797" r="23257" b="33210"/>
          <a:stretch/>
        </p:blipFill>
        <p:spPr>
          <a:xfrm>
            <a:off x="237865" y="5234695"/>
            <a:ext cx="5512552" cy="1004725"/>
          </a:xfrm>
          <a:prstGeom prst="rect">
            <a:avLst/>
          </a:prstGeom>
        </p:spPr>
      </p:pic>
    </p:spTree>
    <p:extLst>
      <p:ext uri="{BB962C8B-B14F-4D97-AF65-F5344CB8AC3E}">
        <p14:creationId xmlns:p14="http://schemas.microsoft.com/office/powerpoint/2010/main" val="278474047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43BAD-9F44-4305-8539-FAC5BA7A76BA}"/>
              </a:ext>
            </a:extLst>
          </p:cNvPr>
          <p:cNvSpPr>
            <a:spLocks noGrp="1"/>
          </p:cNvSpPr>
          <p:nvPr>
            <p:ph idx="1"/>
          </p:nvPr>
        </p:nvSpPr>
        <p:spPr/>
        <p:txBody>
          <a:bodyPr>
            <a:normAutofit/>
          </a:bodyPr>
          <a:lstStyle/>
          <a:p>
            <a:r>
              <a:rPr lang="en-GB" sz="1600" dirty="0"/>
              <a:t>Flesh out Metadata record structure for individual IHO data products</a:t>
            </a:r>
          </a:p>
          <a:p>
            <a:pPr lvl="1"/>
            <a:r>
              <a:rPr lang="en-GB" sz="1600" dirty="0"/>
              <a:t>Model Other S-100 products where we have data to demonstrate</a:t>
            </a:r>
          </a:p>
          <a:p>
            <a:pPr lvl="1"/>
            <a:r>
              <a:rPr lang="en-GB" sz="1600" dirty="0"/>
              <a:t> Map generic OGC API Records fields from IHO metadata (and data) for ENC</a:t>
            </a:r>
          </a:p>
          <a:p>
            <a:r>
              <a:rPr lang="en-GB" sz="1600" dirty="0"/>
              <a:t>In addition to </a:t>
            </a:r>
            <a:r>
              <a:rPr lang="en-GB" sz="1600" dirty="0" err="1"/>
              <a:t>geoJSON</a:t>
            </a:r>
            <a:r>
              <a:rPr lang="en-GB" sz="1600" dirty="0"/>
              <a:t> extracts, transform IHO Feature Catalogue specs into OAS3 formats</a:t>
            </a:r>
          </a:p>
          <a:p>
            <a:r>
              <a:rPr lang="en-GB" sz="1600" dirty="0"/>
              <a:t>Look deeper into enabling searching (and other enhancements) from </a:t>
            </a:r>
            <a:r>
              <a:rPr lang="en-GB" sz="1600" dirty="0" err="1"/>
              <a:t>pygeoapi</a:t>
            </a:r>
            <a:endParaRPr lang="en-GB" sz="1600" dirty="0"/>
          </a:p>
          <a:p>
            <a:r>
              <a:rPr lang="en-GB" sz="1600" dirty="0"/>
              <a:t>Broaden data (S-111 and S-102 are next)</a:t>
            </a:r>
          </a:p>
          <a:p>
            <a:r>
              <a:rPr lang="en-GB" sz="1600" dirty="0"/>
              <a:t>Look more at discoverability</a:t>
            </a:r>
          </a:p>
          <a:p>
            <a:pPr lvl="1"/>
            <a:r>
              <a:rPr lang="en-GB" sz="1600" dirty="0"/>
              <a:t>Best Practices doc</a:t>
            </a:r>
          </a:p>
          <a:p>
            <a:pPr lvl="2"/>
            <a:r>
              <a:rPr lang="en-GB" sz="1600" dirty="0"/>
              <a:t>Enhance model. E.g. place names</a:t>
            </a:r>
          </a:p>
          <a:p>
            <a:pPr lvl="1"/>
            <a:endParaRPr lang="en-GB" sz="1600" dirty="0"/>
          </a:p>
          <a:p>
            <a:pPr lvl="1"/>
            <a:r>
              <a:rPr lang="en-GB" sz="1600" dirty="0"/>
              <a:t>Previous testbed initiatives</a:t>
            </a:r>
          </a:p>
          <a:p>
            <a:pPr marL="914400" lvl="2" indent="0">
              <a:buNone/>
            </a:pPr>
            <a:endParaRPr lang="en-GB" sz="1600" dirty="0"/>
          </a:p>
          <a:p>
            <a:r>
              <a:rPr lang="en-GB" sz="1600" dirty="0"/>
              <a:t>Establish persistent demo system</a:t>
            </a:r>
          </a:p>
        </p:txBody>
      </p:sp>
      <p:sp>
        <p:nvSpPr>
          <p:cNvPr id="3" name="TextBox 2">
            <a:extLst>
              <a:ext uri="{FF2B5EF4-FFF2-40B4-BE49-F238E27FC236}">
                <a16:creationId xmlns:a16="http://schemas.microsoft.com/office/drawing/2014/main" id="{AD401A40-1400-498B-AABA-0E732B7CE91D}"/>
              </a:ext>
            </a:extLst>
          </p:cNvPr>
          <p:cNvSpPr txBox="1"/>
          <p:nvPr/>
        </p:nvSpPr>
        <p:spPr>
          <a:xfrm>
            <a:off x="400990" y="259146"/>
            <a:ext cx="182453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Plan</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5" name="TextBox 4">
            <a:extLst>
              <a:ext uri="{FF2B5EF4-FFF2-40B4-BE49-F238E27FC236}">
                <a16:creationId xmlns:a16="http://schemas.microsoft.com/office/drawing/2014/main" id="{31CF5B5A-A03E-4129-AFE0-A33C3CBAC7A5}"/>
              </a:ext>
            </a:extLst>
          </p:cNvPr>
          <p:cNvSpPr txBox="1"/>
          <p:nvPr/>
        </p:nvSpPr>
        <p:spPr>
          <a:xfrm>
            <a:off x="7536976" y="3455424"/>
            <a:ext cx="4350224" cy="2769989"/>
          </a:xfrm>
          <a:prstGeom prst="rect">
            <a:avLst/>
          </a:prstGeom>
          <a:noFill/>
        </p:spPr>
        <p:txBody>
          <a:bodyPr wrap="square">
            <a:spAutoFit/>
          </a:bodyPr>
          <a:lstStyle/>
          <a:p>
            <a:r>
              <a:rPr lang="en-GB" sz="600" dirty="0">
                <a:solidFill>
                  <a:srgbClr val="000096"/>
                </a:solidFill>
                <a:highlight>
                  <a:srgbClr val="FFFFFF"/>
                </a:highlight>
              </a:rPr>
              <a:t>&lt;S100XC:metadataFileIdentifier&gt;</a:t>
            </a:r>
            <a:r>
              <a:rPr lang="en-GB" sz="600" dirty="0">
                <a:solidFill>
                  <a:srgbClr val="000000"/>
                </a:solidFill>
                <a:highlight>
                  <a:srgbClr val="FFFFFF"/>
                </a:highlight>
              </a:rPr>
              <a:t>111USA1_CBOFS_20211005T06Z_US4MD1AF.0001</a:t>
            </a:r>
            <a:r>
              <a:rPr lang="en-GB" sz="600" dirty="0">
                <a:solidFill>
                  <a:srgbClr val="000096"/>
                </a:solidFill>
                <a:highlight>
                  <a:srgbClr val="FFFFFF"/>
                </a:highlight>
              </a:rPr>
              <a:t>&lt;/S100XC:metadataFileIdentifier&gt;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&lt;S100XC:metadataPointOfContact&gt;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cit:CI_Responsibility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cit:role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cit:CI_RoleCode</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err="1">
                <a:solidFill>
                  <a:srgbClr val="F5844C"/>
                </a:solidFill>
                <a:highlight>
                  <a:srgbClr val="FFFFFF"/>
                </a:highlight>
              </a:rPr>
              <a:t>codeList</a:t>
            </a:r>
            <a:r>
              <a:rPr lang="en-GB" sz="600" dirty="0">
                <a:solidFill>
                  <a:srgbClr val="FF8040"/>
                </a:solidFill>
                <a:highlight>
                  <a:srgbClr val="FFFFFF"/>
                </a:highlight>
              </a:rPr>
              <a:t>=</a:t>
            </a:r>
            <a:r>
              <a:rPr lang="en-GB" sz="600" dirty="0">
                <a:solidFill>
                  <a:srgbClr val="993300"/>
                </a:solidFill>
                <a:highlight>
                  <a:srgbClr val="FFFFFF"/>
                </a:highlight>
              </a:rPr>
              <a:t>"http://standards.iso.org/iso/19115/resources/</a:t>
            </a:r>
            <a:r>
              <a:rPr lang="en-GB" sz="600" dirty="0" err="1">
                <a:solidFill>
                  <a:srgbClr val="993300"/>
                </a:solidFill>
                <a:highlight>
                  <a:srgbClr val="FFFFFF"/>
                </a:highlight>
              </a:rPr>
              <a:t>Codelists</a:t>
            </a:r>
            <a:r>
              <a:rPr lang="en-GB" sz="600" dirty="0">
                <a:solidFill>
                  <a:srgbClr val="993300"/>
                </a:solidFill>
                <a:highlight>
                  <a:srgbClr val="FFFFFF"/>
                </a:highlight>
              </a:rPr>
              <a:t>/cat/</a:t>
            </a:r>
            <a:r>
              <a:rPr lang="en-GB" sz="600" dirty="0" err="1">
                <a:solidFill>
                  <a:srgbClr val="993300"/>
                </a:solidFill>
                <a:highlight>
                  <a:srgbClr val="FFFFFF"/>
                </a:highlight>
              </a:rPr>
              <a:t>codelists.xml#CI_RoleCode</a:t>
            </a:r>
            <a:r>
              <a:rPr lang="en-GB" sz="600" dirty="0">
                <a:solidFill>
                  <a:srgbClr val="993300"/>
                </a:solidFill>
                <a:highlight>
                  <a:srgbClr val="FFFFFF"/>
                </a:highlight>
              </a:rPr>
              <a:t>"</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err="1">
                <a:solidFill>
                  <a:srgbClr val="F5844C"/>
                </a:solidFill>
                <a:highlight>
                  <a:srgbClr val="FFFFFF"/>
                </a:highlight>
              </a:rPr>
              <a:t>codeListValue</a:t>
            </a:r>
            <a:r>
              <a:rPr lang="en-GB" sz="600" dirty="0">
                <a:solidFill>
                  <a:srgbClr val="FF8040"/>
                </a:solidFill>
                <a:highlight>
                  <a:srgbClr val="FFFFFF"/>
                </a:highlight>
              </a:rPr>
              <a:t>=</a:t>
            </a:r>
            <a:r>
              <a:rPr lang="en-GB" sz="600" dirty="0">
                <a:solidFill>
                  <a:srgbClr val="993300"/>
                </a:solidFill>
                <a:highlight>
                  <a:srgbClr val="FFFFFF"/>
                </a:highlight>
              </a:rPr>
              <a:t>"publisher"</a:t>
            </a:r>
            <a:r>
              <a:rPr lang="en-GB" sz="600" dirty="0">
                <a:solidFill>
                  <a:srgbClr val="000096"/>
                </a:solidFill>
                <a:highlight>
                  <a:srgbClr val="FFFFFF"/>
                </a:highlight>
              </a:rPr>
              <a:t>&gt;</a:t>
            </a:r>
            <a:r>
              <a:rPr lang="en-GB" sz="600" dirty="0">
                <a:solidFill>
                  <a:srgbClr val="000000"/>
                </a:solidFill>
                <a:highlight>
                  <a:srgbClr val="FFFFFF"/>
                </a:highlight>
              </a:rPr>
              <a:t>publisher</a:t>
            </a:r>
            <a:r>
              <a:rPr lang="en-GB" sz="600" dirty="0">
                <a:solidFill>
                  <a:srgbClr val="000096"/>
                </a:solidFill>
                <a:highlight>
                  <a:srgbClr val="FFFFFF"/>
                </a:highlight>
              </a:rPr>
              <a:t>&lt;/</a:t>
            </a:r>
            <a:r>
              <a:rPr lang="en-GB" sz="600" dirty="0" err="1">
                <a:solidFill>
                  <a:srgbClr val="000096"/>
                </a:solidFill>
                <a:highlight>
                  <a:srgbClr val="FFFFFF"/>
                </a:highlight>
              </a:rPr>
              <a:t>cit:CI_RoleCode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cit:role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cit:party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cit:CI_Organisation</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gco:CharacterString</a:t>
            </a:r>
            <a:r>
              <a:rPr lang="en-GB" sz="600" dirty="0">
                <a:solidFill>
                  <a:srgbClr val="000096"/>
                </a:solidFill>
                <a:highlight>
                  <a:srgbClr val="FFFFFF"/>
                </a:highlight>
              </a:rPr>
              <a:t>&gt;</a:t>
            </a:r>
            <a:r>
              <a:rPr lang="en-GB" sz="600" dirty="0">
                <a:solidFill>
                  <a:srgbClr val="000000"/>
                </a:solidFill>
                <a:highlight>
                  <a:srgbClr val="FFFFFF"/>
                </a:highlight>
              </a:rPr>
              <a:t>NOAA</a:t>
            </a:r>
            <a:r>
              <a:rPr lang="en-GB" sz="600" dirty="0">
                <a:solidFill>
                  <a:srgbClr val="000096"/>
                </a:solidFill>
                <a:highlight>
                  <a:srgbClr val="FFFFFF"/>
                </a:highlight>
              </a:rPr>
              <a:t>&lt;/</a:t>
            </a:r>
            <a:r>
              <a:rPr lang="en-GB" sz="600" dirty="0" err="1">
                <a:solidFill>
                  <a:srgbClr val="000096"/>
                </a:solidFill>
                <a:highlight>
                  <a:srgbClr val="FFFFFF"/>
                </a:highlight>
              </a:rPr>
              <a:t>gco:CharacterString</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cit:CI_Organisation</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cit:party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cit:CI_Responsibility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&lt;/S100XC:metadataPointOfContact&gt;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&lt;S100XC:metadataDateStamp&gt;</a:t>
            </a:r>
            <a:r>
              <a:rPr lang="en-GB" sz="600" dirty="0">
                <a:solidFill>
                  <a:srgbClr val="000000"/>
                </a:solidFill>
                <a:highlight>
                  <a:srgbClr val="FFFFFF"/>
                </a:highlight>
              </a:rPr>
              <a:t>2021-10-05</a:t>
            </a:r>
            <a:r>
              <a:rPr lang="en-GB" sz="600" dirty="0">
                <a:solidFill>
                  <a:srgbClr val="000096"/>
                </a:solidFill>
                <a:highlight>
                  <a:srgbClr val="FFFFFF"/>
                </a:highlight>
              </a:rPr>
              <a:t>&lt;/S100XC:metadataDateStamp&gt;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&lt;S100XC:metadataLanguage&gt;</a:t>
            </a:r>
            <a:r>
              <a:rPr lang="en-GB" sz="600" dirty="0">
                <a:solidFill>
                  <a:srgbClr val="000000"/>
                </a:solidFill>
                <a:highlight>
                  <a:srgbClr val="FFFFFF"/>
                </a:highlight>
              </a:rPr>
              <a:t>English</a:t>
            </a:r>
            <a:r>
              <a:rPr lang="en-GB" sz="600" dirty="0">
                <a:solidFill>
                  <a:srgbClr val="000096"/>
                </a:solidFill>
                <a:highlight>
                  <a:srgbClr val="FFFFFF"/>
                </a:highlight>
              </a:rPr>
              <a:t>&lt;/S100XC:metadataLanguage&gt;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&lt;S100XC:S100_19115DatasetMetadata&gt;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gcx:FileName</a:t>
            </a:r>
            <a:r>
              <a:rPr lang="en-GB" sz="600" dirty="0">
                <a:solidFill>
                  <a:srgbClr val="F5844C"/>
                </a:solidFill>
                <a:highlight>
                  <a:srgbClr val="FFFFFF"/>
                </a:highlight>
              </a:rPr>
              <a:t> </a:t>
            </a:r>
            <a:r>
              <a:rPr lang="en-GB" sz="600" dirty="0" err="1">
                <a:solidFill>
                  <a:srgbClr val="F5844C"/>
                </a:solidFill>
                <a:highlight>
                  <a:srgbClr val="FFFFFF"/>
                </a:highlight>
              </a:rPr>
              <a:t>src</a:t>
            </a:r>
            <a:r>
              <a:rPr lang="en-GB" sz="600" dirty="0">
                <a:solidFill>
                  <a:srgbClr val="FF8040"/>
                </a:solidFill>
                <a:highlight>
                  <a:srgbClr val="FFFFFF"/>
                </a:highlight>
              </a:rPr>
              <a:t>=</a:t>
            </a:r>
            <a:r>
              <a:rPr lang="en-GB" sz="600" dirty="0">
                <a:solidFill>
                  <a:srgbClr val="993300"/>
                </a:solidFill>
                <a:highlight>
                  <a:srgbClr val="FFFFFF"/>
                </a:highlight>
              </a:rPr>
              <a:t>"MD_111USA1_CBOFS_20211005T06Z_US4MD1AF.XML"</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a:solidFill>
                  <a:srgbClr val="000096"/>
                </a:solidFill>
                <a:highlight>
                  <a:srgbClr val="FFFFFF"/>
                </a:highlight>
              </a:rPr>
              <a:t>&gt;</a:t>
            </a:r>
            <a:r>
              <a:rPr lang="en-GB" sz="600" dirty="0">
                <a:solidFill>
                  <a:srgbClr val="000000"/>
                </a:solidFill>
                <a:highlight>
                  <a:srgbClr val="FFFFFF"/>
                </a:highlight>
              </a:rPr>
              <a:t>MD_111USA1_CBOFS_20211005T06Z_US4MD1AF.XML</a:t>
            </a:r>
            <a:r>
              <a:rPr lang="en-GB" sz="600" dirty="0">
                <a:solidFill>
                  <a:srgbClr val="000096"/>
                </a:solidFill>
                <a:highlight>
                  <a:srgbClr val="FFFFFF"/>
                </a:highlight>
              </a:rPr>
              <a:t>&lt;/</a:t>
            </a:r>
            <a:r>
              <a:rPr lang="en-GB" sz="600" dirty="0" err="1">
                <a:solidFill>
                  <a:srgbClr val="000096"/>
                </a:solidFill>
                <a:highlight>
                  <a:srgbClr val="FFFFFF"/>
                </a:highlight>
              </a:rPr>
              <a:t>gcx:FileName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&lt;/S100XC:S100_19115DatasetMetadata&gt;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&lt;S111XC:typeOfCurrentData&gt;</a:t>
            </a:r>
            <a:r>
              <a:rPr lang="en-GB" sz="600" dirty="0" err="1">
                <a:solidFill>
                  <a:srgbClr val="000000"/>
                </a:solidFill>
                <a:highlight>
                  <a:srgbClr val="FFFFFF"/>
                </a:highlight>
              </a:rPr>
              <a:t>hydrodynamicModelForecast</a:t>
            </a:r>
            <a:r>
              <a:rPr lang="en-GB" sz="600" dirty="0">
                <a:solidFill>
                  <a:srgbClr val="000096"/>
                </a:solidFill>
                <a:highlight>
                  <a:srgbClr val="FFFFFF"/>
                </a:highlight>
              </a:rPr>
              <a:t>&lt;/S111XC:typeOfCurrentData&gt;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&lt;S111XC:dataCodingFormat&gt;</a:t>
            </a:r>
            <a:r>
              <a:rPr lang="en-GB" sz="600" dirty="0" err="1">
                <a:solidFill>
                  <a:srgbClr val="000000"/>
                </a:solidFill>
                <a:highlight>
                  <a:srgbClr val="FFFFFF"/>
                </a:highlight>
              </a:rPr>
              <a:t>regularGrid</a:t>
            </a:r>
            <a:r>
              <a:rPr lang="en-GB" sz="600" dirty="0">
                <a:solidFill>
                  <a:srgbClr val="000096"/>
                </a:solidFill>
                <a:highlight>
                  <a:srgbClr val="FFFFFF"/>
                </a:highlight>
              </a:rPr>
              <a:t>&lt;/S111XC:dataCodingFormat&gt;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&lt;S111XC:methodCurrentsProduct&gt;</a:t>
            </a:r>
            <a:r>
              <a:rPr lang="en-GB" sz="600" dirty="0" err="1">
                <a:solidFill>
                  <a:srgbClr val="000000"/>
                </a:solidFill>
                <a:highlight>
                  <a:srgbClr val="FFFFFF"/>
                </a:highlight>
              </a:rPr>
              <a:t>ROMS_Hydrodynamic_Model_Forecasts</a:t>
            </a:r>
            <a:r>
              <a:rPr lang="en-GB" sz="600" dirty="0">
                <a:solidFill>
                  <a:srgbClr val="000096"/>
                </a:solidFill>
                <a:highlight>
                  <a:srgbClr val="FFFFFF"/>
                </a:highlight>
              </a:rPr>
              <a:t>&lt;/S111XC:methodCurrentsProduct&gt;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&lt;S111XC:minDatasetCurrentSpeed&gt;</a:t>
            </a:r>
            <a:r>
              <a:rPr lang="en-GB" sz="600" dirty="0">
                <a:solidFill>
                  <a:srgbClr val="000000"/>
                </a:solidFill>
                <a:highlight>
                  <a:srgbClr val="FFFFFF"/>
                </a:highlight>
              </a:rPr>
              <a:t>0.0</a:t>
            </a:r>
            <a:r>
              <a:rPr lang="en-GB" sz="600" dirty="0">
                <a:solidFill>
                  <a:srgbClr val="000096"/>
                </a:solidFill>
                <a:highlight>
                  <a:srgbClr val="FFFFFF"/>
                </a:highlight>
              </a:rPr>
              <a:t>&lt;/S111XC:minDatasetCurrentSpeed&gt;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&lt;S111XC:maxDatasetCurrentSpeed&gt;</a:t>
            </a:r>
            <a:r>
              <a:rPr lang="en-GB" sz="600" dirty="0">
                <a:solidFill>
                  <a:srgbClr val="000000"/>
                </a:solidFill>
                <a:highlight>
                  <a:srgbClr val="FFFFFF"/>
                </a:highlight>
              </a:rPr>
              <a:t>0.98</a:t>
            </a:r>
            <a:r>
              <a:rPr lang="en-GB" sz="600" dirty="0">
                <a:solidFill>
                  <a:srgbClr val="000096"/>
                </a:solidFill>
                <a:highlight>
                  <a:srgbClr val="FFFFFF"/>
                </a:highlight>
              </a:rPr>
              <a:t>&lt;/S111XC:maxDatasetCurrentSpeed&gt;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&lt;/S111_DatasetDiscoveryMetadata&gt;</a:t>
            </a:r>
            <a:endParaRPr lang="en-GB" sz="600" dirty="0"/>
          </a:p>
        </p:txBody>
      </p:sp>
      <p:sp>
        <p:nvSpPr>
          <p:cNvPr id="6" name="Rectangle 5">
            <a:extLst>
              <a:ext uri="{FF2B5EF4-FFF2-40B4-BE49-F238E27FC236}">
                <a16:creationId xmlns:a16="http://schemas.microsoft.com/office/drawing/2014/main" id="{4271F481-7FE1-46FF-ABE7-9C58F69A2CE2}"/>
              </a:ext>
            </a:extLst>
          </p:cNvPr>
          <p:cNvSpPr/>
          <p:nvPr/>
        </p:nvSpPr>
        <p:spPr>
          <a:xfrm>
            <a:off x="8878111" y="3956446"/>
            <a:ext cx="1785339" cy="1115971"/>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S-111 Surface Currents Metadata.</a:t>
            </a:r>
          </a:p>
        </p:txBody>
      </p:sp>
    </p:spTree>
    <p:extLst>
      <p:ext uri="{BB962C8B-B14F-4D97-AF65-F5344CB8AC3E}">
        <p14:creationId xmlns:p14="http://schemas.microsoft.com/office/powerpoint/2010/main" val="207321151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C4FBC-DDB5-4856-A214-161488F7E25A}"/>
              </a:ext>
            </a:extLst>
          </p:cNvPr>
          <p:cNvSpPr>
            <a:spLocks noGrp="1"/>
          </p:cNvSpPr>
          <p:nvPr>
            <p:ph idx="1"/>
          </p:nvPr>
        </p:nvSpPr>
        <p:spPr/>
        <p:txBody>
          <a:bodyPr/>
          <a:lstStyle/>
          <a:p>
            <a:r>
              <a:rPr lang="en-GB" dirty="0"/>
              <a:t>Previous Slides.</a:t>
            </a:r>
          </a:p>
        </p:txBody>
      </p:sp>
    </p:spTree>
    <p:extLst>
      <p:ext uri="{BB962C8B-B14F-4D97-AF65-F5344CB8AC3E}">
        <p14:creationId xmlns:p14="http://schemas.microsoft.com/office/powerpoint/2010/main" val="206262003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EB496C-3FDC-423D-B25F-8B726DB51C85}"/>
              </a:ext>
            </a:extLst>
          </p:cNvPr>
          <p:cNvPicPr>
            <a:picLocks noChangeAspect="1"/>
          </p:cNvPicPr>
          <p:nvPr/>
        </p:nvPicPr>
        <p:blipFill>
          <a:blip r:embed="rId2"/>
          <a:stretch>
            <a:fillRect/>
          </a:stretch>
        </p:blipFill>
        <p:spPr>
          <a:xfrm>
            <a:off x="5549471" y="2343193"/>
            <a:ext cx="5828956" cy="3728377"/>
          </a:xfrm>
          <a:prstGeom prst="rect">
            <a:avLst/>
          </a:prstGeom>
        </p:spPr>
      </p:pic>
      <p:pic>
        <p:nvPicPr>
          <p:cNvPr id="3" name="Picture 2">
            <a:extLst>
              <a:ext uri="{FF2B5EF4-FFF2-40B4-BE49-F238E27FC236}">
                <a16:creationId xmlns:a16="http://schemas.microsoft.com/office/drawing/2014/main" id="{F8B58B32-D376-45AF-8B0C-F055F09AD645}"/>
              </a:ext>
            </a:extLst>
          </p:cNvPr>
          <p:cNvPicPr>
            <a:picLocks noChangeAspect="1"/>
          </p:cNvPicPr>
          <p:nvPr/>
        </p:nvPicPr>
        <p:blipFill rotWithShape="1">
          <a:blip r:embed="rId3"/>
          <a:srcRect b="-819"/>
          <a:stretch/>
        </p:blipFill>
        <p:spPr>
          <a:xfrm>
            <a:off x="7956533" y="1231505"/>
            <a:ext cx="3901847" cy="3473290"/>
          </a:xfrm>
          <a:prstGeom prst="rect">
            <a:avLst/>
          </a:prstGeom>
        </p:spPr>
      </p:pic>
      <p:sp>
        <p:nvSpPr>
          <p:cNvPr id="6" name="TextBox 5">
            <a:extLst>
              <a:ext uri="{FF2B5EF4-FFF2-40B4-BE49-F238E27FC236}">
                <a16:creationId xmlns:a16="http://schemas.microsoft.com/office/drawing/2014/main" id="{3F126873-44AA-4B22-AFEC-558BE870258D}"/>
              </a:ext>
            </a:extLst>
          </p:cNvPr>
          <p:cNvSpPr txBox="1"/>
          <p:nvPr/>
        </p:nvSpPr>
        <p:spPr>
          <a:xfrm>
            <a:off x="209811" y="1149770"/>
            <a:ext cx="7554036" cy="5016758"/>
          </a:xfrm>
          <a:prstGeom prst="rect">
            <a:avLst/>
          </a:prstGeom>
          <a:solidFill>
            <a:schemeClr val="bg2">
              <a:alpha val="58000"/>
            </a:schemeClr>
          </a:solidFill>
          <a:ln>
            <a:solidFill>
              <a:srgbClr val="C00000"/>
            </a:solidFill>
          </a:ln>
        </p:spPr>
        <p:txBody>
          <a:bodyPr wrap="square" rtlCol="0">
            <a:spAutoFit/>
          </a:bodyPr>
          <a:lstStyle/>
          <a:p>
            <a:pPr marL="285750" indent="-285750">
              <a:buFont typeface="Arial" panose="020B0604020202020204" pitchFamily="34" charset="0"/>
              <a:buChar char="•"/>
            </a:pPr>
            <a:r>
              <a:rPr lang="en-GB" sz="1600" dirty="0"/>
              <a:t>IHO S-100 is a core standard for marine geospatial data in multiple domains and sectors.</a:t>
            </a:r>
          </a:p>
          <a:p>
            <a:pPr marL="285750" indent="-285750">
              <a:buFont typeface="Arial" panose="020B0604020202020204" pitchFamily="34" charset="0"/>
              <a:buChar char="•"/>
            </a:pPr>
            <a:r>
              <a:rPr lang="en-GB" sz="1600" dirty="0"/>
              <a:t>Provides a framework for expressing arbitrary marine phenomena using a set of “product specifications”. These are composed of:</a:t>
            </a:r>
          </a:p>
          <a:p>
            <a:pPr marL="742950" lvl="1" indent="-285750">
              <a:buFont typeface="Arial" panose="020B0604020202020204" pitchFamily="34" charset="0"/>
              <a:buChar char="•"/>
            </a:pPr>
            <a:r>
              <a:rPr lang="en-GB" sz="1600" dirty="0"/>
              <a:t>Formal model (UML)</a:t>
            </a:r>
          </a:p>
          <a:p>
            <a:pPr marL="742950" lvl="1" indent="-285750">
              <a:buFont typeface="Arial" panose="020B0604020202020204" pitchFamily="34" charset="0"/>
              <a:buChar char="•"/>
            </a:pPr>
            <a:r>
              <a:rPr lang="en-GB" sz="1600" dirty="0"/>
              <a:t>Feature Catalogue (XML)</a:t>
            </a:r>
          </a:p>
          <a:p>
            <a:pPr marL="742950" lvl="1" indent="-285750">
              <a:buFont typeface="Arial" panose="020B0604020202020204" pitchFamily="34" charset="0"/>
              <a:buChar char="•"/>
            </a:pPr>
            <a:r>
              <a:rPr lang="en-GB" sz="1600" dirty="0"/>
              <a:t>Encoding (currently GML, ISO8211 or HDF5)</a:t>
            </a:r>
          </a:p>
          <a:p>
            <a:pPr marL="285750" indent="-285750">
              <a:buFont typeface="Arial" panose="020B0604020202020204" pitchFamily="34" charset="0"/>
              <a:buChar char="•"/>
            </a:pPr>
            <a:r>
              <a:rPr lang="en-GB" sz="1600" dirty="0"/>
              <a:t>Metadata is ISO19115 conformant (XML, with some mods)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IHO S-128 is a product specification which models common elements of metadata describing “services” and is used, primarily for service discovery. Specific to Maritime Data Services. Use Cases for ECDIS only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No formalised IHO-&gt;OGC mapping exists today, let alone at a framework (meta) or metadata level.</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u="sng" dirty="0"/>
              <a:t>This project will deliver an S-128/S-100 metadata instance and make significant inroads into the generalised case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That’s the plan…. </a:t>
            </a:r>
            <a:r>
              <a:rPr lang="en-GB" sz="1600" dirty="0">
                <a:sym typeface="Wingdings" panose="05000000000000000000" pitchFamily="2" charset="2"/>
              </a:rPr>
              <a:t></a:t>
            </a:r>
            <a:endParaRPr lang="en-GB" sz="1600" dirty="0"/>
          </a:p>
        </p:txBody>
      </p:sp>
      <p:sp>
        <p:nvSpPr>
          <p:cNvPr id="5" name="TextBox 4">
            <a:extLst>
              <a:ext uri="{FF2B5EF4-FFF2-40B4-BE49-F238E27FC236}">
                <a16:creationId xmlns:a16="http://schemas.microsoft.com/office/drawing/2014/main" id="{1D546FD6-C74D-4544-BEBE-4421505ABFF4}"/>
              </a:ext>
            </a:extLst>
          </p:cNvPr>
          <p:cNvSpPr txBox="1"/>
          <p:nvPr/>
        </p:nvSpPr>
        <p:spPr>
          <a:xfrm>
            <a:off x="121955" y="161054"/>
            <a:ext cx="35557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Some Background</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5613952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1A277-7D1D-4F32-9E09-BE73684CF98C}"/>
              </a:ext>
            </a:extLst>
          </p:cNvPr>
          <p:cNvPicPr>
            <a:picLocks noChangeAspect="1"/>
          </p:cNvPicPr>
          <p:nvPr/>
        </p:nvPicPr>
        <p:blipFill>
          <a:blip r:embed="rId2"/>
          <a:stretch>
            <a:fillRect/>
          </a:stretch>
        </p:blipFill>
        <p:spPr>
          <a:xfrm>
            <a:off x="359372" y="1740345"/>
            <a:ext cx="7141270" cy="2032172"/>
          </a:xfrm>
          <a:prstGeom prst="rect">
            <a:avLst/>
          </a:prstGeom>
        </p:spPr>
      </p:pic>
      <p:pic>
        <p:nvPicPr>
          <p:cNvPr id="5" name="Picture 4">
            <a:extLst>
              <a:ext uri="{FF2B5EF4-FFF2-40B4-BE49-F238E27FC236}">
                <a16:creationId xmlns:a16="http://schemas.microsoft.com/office/drawing/2014/main" id="{0A33526E-D76C-4E2A-8CB1-427DF4E6227B}"/>
              </a:ext>
            </a:extLst>
          </p:cNvPr>
          <p:cNvPicPr>
            <a:picLocks noChangeAspect="1"/>
          </p:cNvPicPr>
          <p:nvPr/>
        </p:nvPicPr>
        <p:blipFill>
          <a:blip r:embed="rId3"/>
          <a:stretch>
            <a:fillRect/>
          </a:stretch>
        </p:blipFill>
        <p:spPr>
          <a:xfrm>
            <a:off x="740421" y="2954952"/>
            <a:ext cx="4659769" cy="2410028"/>
          </a:xfrm>
          <a:prstGeom prst="rect">
            <a:avLst/>
          </a:prstGeom>
        </p:spPr>
      </p:pic>
      <p:pic>
        <p:nvPicPr>
          <p:cNvPr id="7" name="Picture 6">
            <a:extLst>
              <a:ext uri="{FF2B5EF4-FFF2-40B4-BE49-F238E27FC236}">
                <a16:creationId xmlns:a16="http://schemas.microsoft.com/office/drawing/2014/main" id="{2553AD98-4814-406B-937D-684FC44CBF28}"/>
              </a:ext>
            </a:extLst>
          </p:cNvPr>
          <p:cNvPicPr>
            <a:picLocks noChangeAspect="1"/>
          </p:cNvPicPr>
          <p:nvPr/>
        </p:nvPicPr>
        <p:blipFill>
          <a:blip r:embed="rId4"/>
          <a:stretch>
            <a:fillRect/>
          </a:stretch>
        </p:blipFill>
        <p:spPr>
          <a:xfrm>
            <a:off x="3929922" y="4306444"/>
            <a:ext cx="2971661" cy="2273143"/>
          </a:xfrm>
          <a:prstGeom prst="rect">
            <a:avLst/>
          </a:prstGeom>
        </p:spPr>
      </p:pic>
      <p:pic>
        <p:nvPicPr>
          <p:cNvPr id="8" name="Content Placeholder 3">
            <a:extLst>
              <a:ext uri="{FF2B5EF4-FFF2-40B4-BE49-F238E27FC236}">
                <a16:creationId xmlns:a16="http://schemas.microsoft.com/office/drawing/2014/main" id="{4B5EC08D-4D3C-4904-B5F3-94621594A345}"/>
              </a:ext>
            </a:extLst>
          </p:cNvPr>
          <p:cNvPicPr>
            <a:picLocks noChangeAspect="1"/>
          </p:cNvPicPr>
          <p:nvPr/>
        </p:nvPicPr>
        <p:blipFill>
          <a:blip r:embed="rId5"/>
          <a:stretch>
            <a:fillRect/>
          </a:stretch>
        </p:blipFill>
        <p:spPr>
          <a:xfrm>
            <a:off x="7135510" y="1669316"/>
            <a:ext cx="4156925" cy="2658895"/>
          </a:xfrm>
          <a:prstGeom prst="rect">
            <a:avLst/>
          </a:prstGeom>
        </p:spPr>
      </p:pic>
      <p:sp>
        <p:nvSpPr>
          <p:cNvPr id="12" name="Rectangle 11">
            <a:extLst>
              <a:ext uri="{FF2B5EF4-FFF2-40B4-BE49-F238E27FC236}">
                <a16:creationId xmlns:a16="http://schemas.microsoft.com/office/drawing/2014/main" id="{FE19F3D6-FDAE-4732-9490-F60864659589}"/>
              </a:ext>
            </a:extLst>
          </p:cNvPr>
          <p:cNvSpPr/>
          <p:nvPr/>
        </p:nvSpPr>
        <p:spPr>
          <a:xfrm>
            <a:off x="470327" y="1338046"/>
            <a:ext cx="5178903" cy="2153802"/>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marL="285750" indent="-285750">
              <a:buFont typeface="Arial" panose="020B0604020202020204" pitchFamily="34" charset="0"/>
              <a:buChar char="•"/>
            </a:pPr>
            <a:r>
              <a:rPr lang="en-GB" sz="1400" dirty="0"/>
              <a:t>IHO S-57 established since 2001</a:t>
            </a:r>
          </a:p>
          <a:p>
            <a:pPr marL="285750" indent="-285750">
              <a:buFont typeface="Arial" panose="020B0604020202020204" pitchFamily="34" charset="0"/>
              <a:buChar char="•"/>
            </a:pPr>
            <a:r>
              <a:rPr lang="en-GB" sz="1400" dirty="0"/>
              <a:t>Data for existing Navigational Charts, ISO8211 format</a:t>
            </a:r>
          </a:p>
          <a:p>
            <a:pPr marL="285750" indent="-285750">
              <a:buFont typeface="Arial" panose="020B0604020202020204" pitchFamily="34" charset="0"/>
              <a:buChar char="•"/>
            </a:pPr>
            <a:r>
              <a:rPr lang="en-GB" sz="1400" dirty="0"/>
              <a:t>“Objects” with “attributes” aggregated into cells, then into exchange sets and into a service.</a:t>
            </a:r>
          </a:p>
          <a:p>
            <a:pPr marL="285750" indent="-285750">
              <a:buFont typeface="Arial" panose="020B0604020202020204" pitchFamily="34" charset="0"/>
              <a:buChar char="•"/>
            </a:pPr>
            <a:r>
              <a:rPr lang="en-GB" sz="1400" dirty="0"/>
              <a:t>Metadata</a:t>
            </a:r>
          </a:p>
          <a:p>
            <a:pPr marL="742950" lvl="1" indent="-285750">
              <a:buFont typeface="Arial" panose="020B0604020202020204" pitchFamily="34" charset="0"/>
              <a:buChar char="•"/>
            </a:pPr>
            <a:r>
              <a:rPr lang="en-GB" sz="1400" dirty="0"/>
              <a:t>Cell Metadata DSID/DSPM records</a:t>
            </a:r>
          </a:p>
          <a:p>
            <a:pPr marL="742950" lvl="1" indent="-285750">
              <a:buFont typeface="Arial" panose="020B0604020202020204" pitchFamily="34" charset="0"/>
              <a:buChar char="•"/>
            </a:pPr>
            <a:r>
              <a:rPr lang="en-GB" sz="1400" dirty="0"/>
              <a:t>CATALOG.031 Exchange Set metadata</a:t>
            </a:r>
          </a:p>
          <a:p>
            <a:pPr marL="742950" lvl="1" indent="-285750">
              <a:buFont typeface="Arial" panose="020B0604020202020204" pitchFamily="34" charset="0"/>
              <a:buChar char="•"/>
            </a:pPr>
            <a:r>
              <a:rPr lang="en-GB" sz="1400" dirty="0"/>
              <a:t>PRODUCTS.TXT – Service data.</a:t>
            </a:r>
          </a:p>
        </p:txBody>
      </p:sp>
      <p:sp>
        <p:nvSpPr>
          <p:cNvPr id="13" name="Rectangle 12">
            <a:extLst>
              <a:ext uri="{FF2B5EF4-FFF2-40B4-BE49-F238E27FC236}">
                <a16:creationId xmlns:a16="http://schemas.microsoft.com/office/drawing/2014/main" id="{DF3F24CB-6A6E-4384-8FDD-FA22A732EED7}"/>
              </a:ext>
            </a:extLst>
          </p:cNvPr>
          <p:cNvSpPr/>
          <p:nvPr/>
        </p:nvSpPr>
        <p:spPr>
          <a:xfrm>
            <a:off x="6144657" y="798636"/>
            <a:ext cx="5178903" cy="3716719"/>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marL="285750" indent="-285750">
              <a:buFont typeface="Arial" panose="020B0604020202020204" pitchFamily="34" charset="0"/>
              <a:buChar char="•"/>
            </a:pPr>
            <a:r>
              <a:rPr lang="en-GB" sz="1400" dirty="0"/>
              <a:t>IHO S-100, the replacement for S-57. Edition 5.0.0 in preparation</a:t>
            </a:r>
          </a:p>
          <a:p>
            <a:pPr marL="285750" indent="-285750">
              <a:buFont typeface="Arial" panose="020B0604020202020204" pitchFamily="34" charset="0"/>
              <a:buChar char="•"/>
            </a:pPr>
            <a:r>
              <a:rPr lang="en-GB" sz="1400" dirty="0"/>
              <a:t>Not yet approved for Navigation under SOLAS. In Development. Will replace data for Navigational Charts and Nautical Publications.</a:t>
            </a:r>
          </a:p>
          <a:p>
            <a:pPr marL="285750" indent="-285750">
              <a:buFont typeface="Arial" panose="020B0604020202020204" pitchFamily="34" charset="0"/>
              <a:buChar char="•"/>
            </a:pPr>
            <a:r>
              <a:rPr lang="en-GB" sz="1400" dirty="0"/>
              <a:t>Multi-format, Vector, Gridded (HDF5), GML</a:t>
            </a:r>
          </a:p>
          <a:p>
            <a:pPr marL="285750" indent="-285750">
              <a:buFont typeface="Arial" panose="020B0604020202020204" pitchFamily="34" charset="0"/>
              <a:buChar char="•"/>
            </a:pPr>
            <a:r>
              <a:rPr lang="en-GB" sz="1400" dirty="0"/>
              <a:t>Multi-Product (S-101, S-102, S-104, S-111 etc etc…)</a:t>
            </a:r>
          </a:p>
          <a:p>
            <a:pPr marL="285750" indent="-285750">
              <a:buFont typeface="Arial" panose="020B0604020202020204" pitchFamily="34" charset="0"/>
              <a:buChar char="•"/>
            </a:pPr>
            <a:r>
              <a:rPr lang="en-GB" sz="1400" dirty="0"/>
              <a:t>Products have rigorous XML catalogues describing their content. IHO registry defines concepts</a:t>
            </a:r>
          </a:p>
          <a:p>
            <a:pPr marL="285750" indent="-285750">
              <a:buFont typeface="Arial" panose="020B0604020202020204" pitchFamily="34" charset="0"/>
              <a:buChar char="•"/>
            </a:pPr>
            <a:r>
              <a:rPr lang="en-GB" sz="1400" dirty="0"/>
              <a:t>Data is “features” with “attributes” and “sub-attributes” aggregated into datasets, then into exchange sets and into a service.</a:t>
            </a:r>
          </a:p>
          <a:p>
            <a:pPr marL="285750" indent="-285750">
              <a:buFont typeface="Arial" panose="020B0604020202020204" pitchFamily="34" charset="0"/>
              <a:buChar char="•"/>
            </a:pPr>
            <a:r>
              <a:rPr lang="en-GB" sz="1400" dirty="0"/>
              <a:t>Metadata</a:t>
            </a:r>
          </a:p>
          <a:p>
            <a:pPr marL="742950" lvl="1" indent="-285750">
              <a:buFont typeface="Arial" panose="020B0604020202020204" pitchFamily="34" charset="0"/>
              <a:buChar char="•"/>
            </a:pPr>
            <a:r>
              <a:rPr lang="en-GB" sz="1400" dirty="0"/>
              <a:t>Cell Metadata – varies depending on encoding</a:t>
            </a:r>
          </a:p>
          <a:p>
            <a:pPr marL="742950" lvl="1" indent="-285750">
              <a:buFont typeface="Arial" panose="020B0604020202020204" pitchFamily="34" charset="0"/>
              <a:buChar char="•"/>
            </a:pPr>
            <a:r>
              <a:rPr lang="en-GB" sz="1400" dirty="0"/>
              <a:t>CATALOG.XML ISO19115 conformant Exchange Set metadata</a:t>
            </a:r>
          </a:p>
          <a:p>
            <a:pPr marL="742950" lvl="1" indent="-285750">
              <a:buFont typeface="Arial" panose="020B0604020202020204" pitchFamily="34" charset="0"/>
              <a:buChar char="•"/>
            </a:pPr>
            <a:r>
              <a:rPr lang="en-GB" sz="1400" dirty="0"/>
              <a:t>S-128 – Service metadata. “Catalogue of Catalogues”</a:t>
            </a:r>
          </a:p>
        </p:txBody>
      </p:sp>
      <p:sp>
        <p:nvSpPr>
          <p:cNvPr id="14" name="Rectangle 13">
            <a:extLst>
              <a:ext uri="{FF2B5EF4-FFF2-40B4-BE49-F238E27FC236}">
                <a16:creationId xmlns:a16="http://schemas.microsoft.com/office/drawing/2014/main" id="{D9FA2EF4-7EE2-4C02-AFF1-C0E6BA0F690F}"/>
              </a:ext>
            </a:extLst>
          </p:cNvPr>
          <p:cNvSpPr/>
          <p:nvPr/>
        </p:nvSpPr>
        <p:spPr>
          <a:xfrm>
            <a:off x="3929922" y="4920966"/>
            <a:ext cx="3087112" cy="107219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OGC API Records</a:t>
            </a:r>
          </a:p>
          <a:p>
            <a:pPr algn="ctr"/>
            <a:r>
              <a:rPr lang="en-GB" dirty="0"/>
              <a:t>Availability.</a:t>
            </a:r>
          </a:p>
        </p:txBody>
      </p:sp>
      <p:sp>
        <p:nvSpPr>
          <p:cNvPr id="15" name="Arrow: Bent-Up 14">
            <a:extLst>
              <a:ext uri="{FF2B5EF4-FFF2-40B4-BE49-F238E27FC236}">
                <a16:creationId xmlns:a16="http://schemas.microsoft.com/office/drawing/2014/main" id="{580694A0-EC80-4847-A4AB-50600362EBD3}"/>
              </a:ext>
            </a:extLst>
          </p:cNvPr>
          <p:cNvSpPr/>
          <p:nvPr/>
        </p:nvSpPr>
        <p:spPr>
          <a:xfrm rot="5400000">
            <a:off x="2393672" y="4001664"/>
            <a:ext cx="1990640" cy="1019609"/>
          </a:xfrm>
          <a:prstGeom prst="bentUpArrow">
            <a:avLst/>
          </a:prstGeom>
          <a:solidFill>
            <a:schemeClr val="accent1">
              <a:lumMod val="40000"/>
              <a:lumOff val="60000"/>
            </a:schemeClr>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16" name="Arrow: Bent 15">
            <a:extLst>
              <a:ext uri="{FF2B5EF4-FFF2-40B4-BE49-F238E27FC236}">
                <a16:creationId xmlns:a16="http://schemas.microsoft.com/office/drawing/2014/main" id="{2C5B1377-53A1-4CC2-A39E-3515BCA14E36}"/>
              </a:ext>
            </a:extLst>
          </p:cNvPr>
          <p:cNvSpPr/>
          <p:nvPr/>
        </p:nvSpPr>
        <p:spPr>
          <a:xfrm rot="10800000">
            <a:off x="7135510" y="4581959"/>
            <a:ext cx="1885444" cy="1157841"/>
          </a:xfrm>
          <a:prstGeom prst="bentArrow">
            <a:avLst/>
          </a:prstGeom>
          <a:solidFill>
            <a:schemeClr val="accent1">
              <a:lumMod val="40000"/>
              <a:lumOff val="60000"/>
            </a:schemeClr>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7766032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6FDB0-5CF6-442E-B592-30A65C3AB838}"/>
              </a:ext>
            </a:extLst>
          </p:cNvPr>
          <p:cNvPicPr>
            <a:picLocks noChangeAspect="1"/>
          </p:cNvPicPr>
          <p:nvPr/>
        </p:nvPicPr>
        <p:blipFill rotWithShape="1">
          <a:blip r:embed="rId2"/>
          <a:srcRect l="28440" t="21134" r="21549" b="23975"/>
          <a:stretch/>
        </p:blipFill>
        <p:spPr>
          <a:xfrm>
            <a:off x="5277689" y="1482864"/>
            <a:ext cx="6658064" cy="4011628"/>
          </a:xfrm>
          <a:prstGeom prst="rect">
            <a:avLst/>
          </a:prstGeom>
          <a:ln>
            <a:solidFill>
              <a:srgbClr val="C00000"/>
            </a:solidFill>
          </a:ln>
        </p:spPr>
      </p:pic>
      <p:sp>
        <p:nvSpPr>
          <p:cNvPr id="4" name="TextBox 3">
            <a:extLst>
              <a:ext uri="{FF2B5EF4-FFF2-40B4-BE49-F238E27FC236}">
                <a16:creationId xmlns:a16="http://schemas.microsoft.com/office/drawing/2014/main" id="{7E359E9B-CAA7-48FD-9E9A-8837056D095C}"/>
              </a:ext>
            </a:extLst>
          </p:cNvPr>
          <p:cNvSpPr txBox="1"/>
          <p:nvPr/>
        </p:nvSpPr>
        <p:spPr>
          <a:xfrm>
            <a:off x="436970" y="2245540"/>
            <a:ext cx="4608954" cy="2308324"/>
          </a:xfrm>
          <a:prstGeom prst="rect">
            <a:avLst/>
          </a:prstGeom>
          <a:noFill/>
        </p:spPr>
        <p:txBody>
          <a:bodyPr wrap="none" rtlCol="0">
            <a:spAutoFit/>
          </a:bodyPr>
          <a:lstStyle/>
          <a:p>
            <a:r>
              <a:rPr lang="en-GB" dirty="0"/>
              <a:t>Ongoing Element Mapping:</a:t>
            </a:r>
          </a:p>
          <a:p>
            <a:pPr marL="285750" indent="-285750">
              <a:buFont typeface="Arial" panose="020B0604020202020204" pitchFamily="34" charset="0"/>
              <a:buChar char="•"/>
            </a:pPr>
            <a:r>
              <a:rPr lang="en-GB" dirty="0"/>
              <a:t>S-57 to S-128 (Catalogue of Catalogues)</a:t>
            </a:r>
          </a:p>
          <a:p>
            <a:pPr marL="285750" indent="-285750">
              <a:buFont typeface="Arial" panose="020B0604020202020204" pitchFamily="34" charset="0"/>
              <a:buChar char="•"/>
            </a:pPr>
            <a:r>
              <a:rPr lang="en-GB" dirty="0"/>
              <a:t>S-100 CATALOG.XML to S-128</a:t>
            </a:r>
          </a:p>
          <a:p>
            <a:pPr marL="285750" indent="-285750">
              <a:buFont typeface="Arial" panose="020B0604020202020204" pitchFamily="34" charset="0"/>
              <a:buChar char="•"/>
            </a:pPr>
            <a:r>
              <a:rPr lang="en-GB" dirty="0"/>
              <a:t>IHO S-128 -&gt; OGC API</a:t>
            </a:r>
          </a:p>
          <a:p>
            <a:pPr marL="285750" indent="-285750">
              <a:buFont typeface="Arial" panose="020B0604020202020204" pitchFamily="34" charset="0"/>
              <a:buChar char="•"/>
            </a:pPr>
            <a:r>
              <a:rPr lang="en-GB" dirty="0"/>
              <a:t>CATALOG.XML (ISO19115) -&gt; OGC API</a:t>
            </a:r>
          </a:p>
          <a:p>
            <a:pPr marL="285750" indent="-285750">
              <a:buFont typeface="Arial" panose="020B0604020202020204" pitchFamily="34" charset="0"/>
              <a:buChar char="•"/>
            </a:pPr>
            <a:r>
              <a:rPr lang="en-GB" dirty="0"/>
              <a:t>Geometry Extraction (BBOX and COVR)</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331452293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00E42-D80B-4FF6-9F7A-4F08DC56EC6B}"/>
              </a:ext>
            </a:extLst>
          </p:cNvPr>
          <p:cNvPicPr>
            <a:picLocks noChangeAspect="1"/>
          </p:cNvPicPr>
          <p:nvPr/>
        </p:nvPicPr>
        <p:blipFill rotWithShape="1">
          <a:blip r:embed="rId2"/>
          <a:srcRect l="6969" t="18656" r="8971" b="37335"/>
          <a:stretch/>
        </p:blipFill>
        <p:spPr>
          <a:xfrm>
            <a:off x="896330" y="3366946"/>
            <a:ext cx="9176368" cy="2637345"/>
          </a:xfrm>
          <a:prstGeom prst="rect">
            <a:avLst/>
          </a:prstGeom>
          <a:ln>
            <a:solidFill>
              <a:srgbClr val="C00000"/>
            </a:solidFill>
          </a:ln>
        </p:spPr>
      </p:pic>
      <p:pic>
        <p:nvPicPr>
          <p:cNvPr id="4" name="Picture 3">
            <a:extLst>
              <a:ext uri="{FF2B5EF4-FFF2-40B4-BE49-F238E27FC236}">
                <a16:creationId xmlns:a16="http://schemas.microsoft.com/office/drawing/2014/main" id="{87C51843-F991-47B0-82B8-6BEFCDE09AFC}"/>
              </a:ext>
            </a:extLst>
          </p:cNvPr>
          <p:cNvPicPr>
            <a:picLocks noChangeAspect="1"/>
          </p:cNvPicPr>
          <p:nvPr/>
        </p:nvPicPr>
        <p:blipFill rotWithShape="1">
          <a:blip r:embed="rId3"/>
          <a:srcRect b="13691"/>
          <a:stretch/>
        </p:blipFill>
        <p:spPr>
          <a:xfrm>
            <a:off x="1830039" y="1114137"/>
            <a:ext cx="2608443" cy="1722122"/>
          </a:xfrm>
          <a:prstGeom prst="rect">
            <a:avLst/>
          </a:prstGeom>
        </p:spPr>
      </p:pic>
      <p:pic>
        <p:nvPicPr>
          <p:cNvPr id="3" name="Picture 2">
            <a:extLst>
              <a:ext uri="{FF2B5EF4-FFF2-40B4-BE49-F238E27FC236}">
                <a16:creationId xmlns:a16="http://schemas.microsoft.com/office/drawing/2014/main" id="{96DF997E-E424-45D1-BC78-43882523F50C}"/>
              </a:ext>
            </a:extLst>
          </p:cNvPr>
          <p:cNvPicPr>
            <a:picLocks noChangeAspect="1"/>
          </p:cNvPicPr>
          <p:nvPr/>
        </p:nvPicPr>
        <p:blipFill>
          <a:blip r:embed="rId4"/>
          <a:stretch>
            <a:fillRect/>
          </a:stretch>
        </p:blipFill>
        <p:spPr>
          <a:xfrm>
            <a:off x="198256" y="324121"/>
            <a:ext cx="3653240" cy="1889452"/>
          </a:xfrm>
          <a:prstGeom prst="rect">
            <a:avLst/>
          </a:prstGeom>
        </p:spPr>
      </p:pic>
      <p:sp>
        <p:nvSpPr>
          <p:cNvPr id="5" name="Rectangle 1">
            <a:extLst>
              <a:ext uri="{FF2B5EF4-FFF2-40B4-BE49-F238E27FC236}">
                <a16:creationId xmlns:a16="http://schemas.microsoft.com/office/drawing/2014/main" id="{AF6F7023-FDBC-48DE-BEEC-01FA6522BF90}"/>
              </a:ext>
            </a:extLst>
          </p:cNvPr>
          <p:cNvSpPr>
            <a:spLocks noChangeArrowheads="1"/>
          </p:cNvSpPr>
          <p:nvPr/>
        </p:nvSpPr>
        <p:spPr bwMode="auto">
          <a:xfrm>
            <a:off x="8668456" y="1478081"/>
            <a:ext cx="3206606" cy="32470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 version=</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encoding=</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"UTF-8"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standalone=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"yes"</a:t>
            </a:r>
            <a: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"http://www.w3.org/2001/XMLSchema-instance"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S-127</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"http://www.iho.int/S127/gml/cs0/1.0"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xlink</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"http://www.w3.org/1999/xlink"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"http://www.iho.int/S128/gml/1.0"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S-123</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"http://www.iho.int/S123/gml/cs0/1.0"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S123</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"http://www.iho.int/S123/gml/1.0"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"http://www.iho.int/S128/gml/cs0/1.0" </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"http://www.opengis.net/gml/3.2"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S127</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"http://www.iho.int/S127/gml/1.0"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"http://www.iho.int/s100gml/1.0" </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ns12</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"http://www.iho.int/s100gml/1.0+EXT"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:id</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"ID000"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:boundedBy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:nil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DatasetIdentificationInformation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:encodingSpecificationEdition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:productEdition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:applicationProfile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:applicationProfile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:datasetFileIdentifier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:datasetFileIdentifier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:datasetReferenceDate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&gt;2021-01-01&lt;/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:datasetReferenceDate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:datasetLanguage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:datasetLanguage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:datasetTopicCategory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&gt;oceans&lt;/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ns10</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:datasetTopicCategory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DatasetIdentificationInformation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:ElectronicChart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:id</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"US30029K.000"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gml</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:boundedBy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xsi</a:t>
            </a:r>
            <a:r>
              <a:rPr kumimoji="0" lang="en-US" altLang="en-US" sz="5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:nil</a:t>
            </a:r>
            <a:r>
              <a:rPr kumimoji="0" lang="en-US" altLang="en-US" sz="5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&gt;not applicable&lt;/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&gt;ENC&lt;/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issueDate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&gt;2013-09-26&lt;/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issueDate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&gt;2019-04-05&lt;/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editionDate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&gt;1&lt;/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editionNumber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chartNumber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&gt;US30029K.000&lt;/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chartNumber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compilationScale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&gt;45000&lt;/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compilationScale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specificUsage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&gt;approach&lt;/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specificUsage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producerCode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&gt;US&lt;/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producerCode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typeOfProductFormat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&gt;ISO/IEC 8211&lt;/</a:t>
            </a: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typeOfProductFormat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S128</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:ElectronicChart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930712A-EF2C-4309-AB0B-5FD5B6CA3C2C}"/>
              </a:ext>
            </a:extLst>
          </p:cNvPr>
          <p:cNvPicPr>
            <a:picLocks noChangeAspect="1"/>
          </p:cNvPicPr>
          <p:nvPr/>
        </p:nvPicPr>
        <p:blipFill rotWithShape="1">
          <a:blip r:embed="rId5"/>
          <a:srcRect l="10487" t="13820" r="18959" b="22887"/>
          <a:stretch/>
        </p:blipFill>
        <p:spPr>
          <a:xfrm>
            <a:off x="5360974" y="470409"/>
            <a:ext cx="5295014" cy="2607658"/>
          </a:xfrm>
          <a:prstGeom prst="rect">
            <a:avLst/>
          </a:prstGeom>
          <a:ln>
            <a:solidFill>
              <a:srgbClr val="C00000"/>
            </a:solidFill>
          </a:ln>
        </p:spPr>
      </p:pic>
      <p:cxnSp>
        <p:nvCxnSpPr>
          <p:cNvPr id="8" name="Straight Arrow Connector 7">
            <a:extLst>
              <a:ext uri="{FF2B5EF4-FFF2-40B4-BE49-F238E27FC236}">
                <a16:creationId xmlns:a16="http://schemas.microsoft.com/office/drawing/2014/main" id="{CE6ECCC2-D1F8-4A20-8ABA-9E2169D99D38}"/>
              </a:ext>
            </a:extLst>
          </p:cNvPr>
          <p:cNvCxnSpPr>
            <a:cxnSpLocks/>
          </p:cNvCxnSpPr>
          <p:nvPr/>
        </p:nvCxnSpPr>
        <p:spPr>
          <a:xfrm flipV="1">
            <a:off x="3212538" y="1371600"/>
            <a:ext cx="6178269" cy="4491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02A5B8-F6C3-448E-BB65-2F819A9C3A83}"/>
              </a:ext>
            </a:extLst>
          </p:cNvPr>
          <p:cNvCxnSpPr>
            <a:cxnSpLocks/>
          </p:cNvCxnSpPr>
          <p:nvPr/>
        </p:nvCxnSpPr>
        <p:spPr>
          <a:xfrm flipH="1">
            <a:off x="6186361" y="2180804"/>
            <a:ext cx="3115434" cy="13958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26355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F394-9D10-4FC6-8834-5C0D3173BE80}"/>
              </a:ext>
            </a:extLst>
          </p:cNvPr>
          <p:cNvSpPr>
            <a:spLocks noGrp="1"/>
          </p:cNvSpPr>
          <p:nvPr>
            <p:ph type="title"/>
          </p:nvPr>
        </p:nvSpPr>
        <p:spPr>
          <a:xfrm>
            <a:off x="257597" y="238222"/>
            <a:ext cx="10972800" cy="493614"/>
          </a:xfrm>
        </p:spPr>
        <p:txBody>
          <a:bodyPr/>
          <a:lstStyle/>
          <a:p>
            <a:r>
              <a:rPr lang="en-GB" dirty="0"/>
              <a:t>Use Cases…</a:t>
            </a:r>
          </a:p>
        </p:txBody>
      </p:sp>
      <p:sp>
        <p:nvSpPr>
          <p:cNvPr id="3" name="Content Placeholder 2">
            <a:extLst>
              <a:ext uri="{FF2B5EF4-FFF2-40B4-BE49-F238E27FC236}">
                <a16:creationId xmlns:a16="http://schemas.microsoft.com/office/drawing/2014/main" id="{D63A6939-C7D4-4200-A9D0-614D1279B1C5}"/>
              </a:ext>
            </a:extLst>
          </p:cNvPr>
          <p:cNvSpPr>
            <a:spLocks noGrp="1"/>
          </p:cNvSpPr>
          <p:nvPr>
            <p:ph sz="half" idx="1"/>
          </p:nvPr>
        </p:nvSpPr>
        <p:spPr/>
        <p:txBody>
          <a:bodyPr>
            <a:normAutofit lnSpcReduction="10000"/>
          </a:bodyPr>
          <a:lstStyle/>
          <a:p>
            <a:r>
              <a:rPr lang="en-GB" dirty="0"/>
              <a:t>Data Providers</a:t>
            </a:r>
          </a:p>
          <a:p>
            <a:pPr lvl="1"/>
            <a:r>
              <a:rPr lang="en-GB" dirty="0"/>
              <a:t>Make existing services searchable </a:t>
            </a:r>
          </a:p>
          <a:p>
            <a:pPr lvl="1"/>
            <a:r>
              <a:rPr lang="en-GB" dirty="0"/>
              <a:t>Broader Use cases</a:t>
            </a:r>
          </a:p>
          <a:p>
            <a:pPr lvl="1"/>
            <a:r>
              <a:rPr lang="en-GB" dirty="0"/>
              <a:t>Profiled datasets</a:t>
            </a:r>
          </a:p>
          <a:p>
            <a:pPr lvl="1"/>
            <a:r>
              <a:rPr lang="en-GB" dirty="0"/>
              <a:t>Interoperability for third parties.</a:t>
            </a:r>
          </a:p>
          <a:p>
            <a:pPr lvl="1"/>
            <a:r>
              <a:rPr lang="en-GB" dirty="0"/>
              <a:t>Multi-lingual</a:t>
            </a:r>
          </a:p>
          <a:p>
            <a:r>
              <a:rPr lang="en-GB" dirty="0"/>
              <a:t>Others</a:t>
            </a:r>
          </a:p>
          <a:p>
            <a:pPr lvl="1"/>
            <a:r>
              <a:rPr lang="en-GB" dirty="0"/>
              <a:t>Regulators</a:t>
            </a:r>
          </a:p>
          <a:p>
            <a:pPr lvl="1"/>
            <a:r>
              <a:rPr lang="en-GB" dirty="0"/>
              <a:t>Regional / inter-agency</a:t>
            </a:r>
          </a:p>
          <a:p>
            <a:pPr lvl="1"/>
            <a:endParaRPr lang="en-GB" dirty="0"/>
          </a:p>
        </p:txBody>
      </p:sp>
      <p:sp>
        <p:nvSpPr>
          <p:cNvPr id="4" name="Content Placeholder 3">
            <a:extLst>
              <a:ext uri="{FF2B5EF4-FFF2-40B4-BE49-F238E27FC236}">
                <a16:creationId xmlns:a16="http://schemas.microsoft.com/office/drawing/2014/main" id="{D1E4E2D7-1563-4C4A-B372-258379C2C43E}"/>
              </a:ext>
            </a:extLst>
          </p:cNvPr>
          <p:cNvSpPr>
            <a:spLocks noGrp="1"/>
          </p:cNvSpPr>
          <p:nvPr>
            <p:ph sz="half" idx="2"/>
          </p:nvPr>
        </p:nvSpPr>
        <p:spPr>
          <a:xfrm>
            <a:off x="6197599" y="1828801"/>
            <a:ext cx="5859533" cy="4297363"/>
          </a:xfrm>
        </p:spPr>
        <p:txBody>
          <a:bodyPr>
            <a:normAutofit lnSpcReduction="10000"/>
          </a:bodyPr>
          <a:lstStyle/>
          <a:p>
            <a:r>
              <a:rPr lang="en-GB" dirty="0"/>
              <a:t>End users</a:t>
            </a:r>
          </a:p>
          <a:p>
            <a:pPr lvl="1"/>
            <a:r>
              <a:rPr lang="en-GB" dirty="0"/>
              <a:t>Spatial Query (intersect with point, curve and surface)</a:t>
            </a:r>
          </a:p>
          <a:p>
            <a:pPr lvl="1"/>
            <a:r>
              <a:rPr lang="en-GB" dirty="0"/>
              <a:t>Include large regions</a:t>
            </a:r>
          </a:p>
          <a:p>
            <a:pPr lvl="1"/>
            <a:r>
              <a:rPr lang="en-GB" dirty="0"/>
              <a:t>Compilation scale (+usage?) + overlaps and selection</a:t>
            </a:r>
          </a:p>
          <a:p>
            <a:pPr lvl="1"/>
            <a:r>
              <a:rPr lang="en-GB" dirty="0"/>
              <a:t>One or more Vertical datums</a:t>
            </a:r>
          </a:p>
          <a:p>
            <a:pPr lvl="1"/>
            <a:r>
              <a:rPr lang="en-GB" dirty="0"/>
              <a:t>Feature inclusions</a:t>
            </a:r>
          </a:p>
          <a:p>
            <a:pPr lvl="1"/>
            <a:r>
              <a:rPr lang="en-GB" dirty="0"/>
              <a:t>Query by producers, distributor</a:t>
            </a:r>
          </a:p>
          <a:p>
            <a:pPr lvl="1"/>
            <a:r>
              <a:rPr lang="en-GB" dirty="0"/>
              <a:t>Commercial (</a:t>
            </a:r>
            <a:r>
              <a:rPr lang="en-GB" dirty="0" err="1"/>
              <a:t>e.g</a:t>
            </a:r>
            <a:r>
              <a:rPr lang="en-GB" dirty="0"/>
              <a:t> pricing)</a:t>
            </a:r>
          </a:p>
          <a:p>
            <a:pPr lvl="1"/>
            <a:r>
              <a:rPr lang="en-GB" dirty="0"/>
              <a:t>Keyword (title?)</a:t>
            </a:r>
          </a:p>
          <a:p>
            <a:pPr lvl="1"/>
            <a:r>
              <a:rPr lang="en-GB" dirty="0"/>
              <a:t>Product “purpose”</a:t>
            </a:r>
          </a:p>
          <a:p>
            <a:pPr lvl="1"/>
            <a:endParaRPr lang="en-GB" dirty="0"/>
          </a:p>
        </p:txBody>
      </p:sp>
    </p:spTree>
    <p:extLst>
      <p:ext uri="{BB962C8B-B14F-4D97-AF65-F5344CB8AC3E}">
        <p14:creationId xmlns:p14="http://schemas.microsoft.com/office/powerpoint/2010/main" val="113951497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508B94-EADC-47A2-B332-C4D368E3C18C}"/>
              </a:ext>
            </a:extLst>
          </p:cNvPr>
          <p:cNvSpPr>
            <a:spLocks noGrp="1"/>
          </p:cNvSpPr>
          <p:nvPr>
            <p:ph type="title"/>
          </p:nvPr>
        </p:nvSpPr>
        <p:spPr>
          <a:xfrm>
            <a:off x="164538" y="198254"/>
            <a:ext cx="10972800" cy="562396"/>
          </a:xfrm>
        </p:spPr>
        <p:txBody>
          <a:bodyPr/>
          <a:lstStyle/>
          <a:p>
            <a:r>
              <a:rPr lang="en-GB" dirty="0"/>
              <a:t>Plan of Action</a:t>
            </a:r>
          </a:p>
        </p:txBody>
      </p:sp>
      <p:sp>
        <p:nvSpPr>
          <p:cNvPr id="2" name="Content Placeholder 1">
            <a:extLst>
              <a:ext uri="{FF2B5EF4-FFF2-40B4-BE49-F238E27FC236}">
                <a16:creationId xmlns:a16="http://schemas.microsoft.com/office/drawing/2014/main" id="{E627C376-1AD5-4ED1-B5C6-35233CBB4457}"/>
              </a:ext>
            </a:extLst>
          </p:cNvPr>
          <p:cNvSpPr>
            <a:spLocks noGrp="1"/>
          </p:cNvSpPr>
          <p:nvPr>
            <p:ph sz="half" idx="1"/>
          </p:nvPr>
        </p:nvSpPr>
        <p:spPr/>
        <p:txBody>
          <a:bodyPr>
            <a:normAutofit fontScale="55000" lnSpcReduction="20000"/>
          </a:bodyPr>
          <a:lstStyle/>
          <a:p>
            <a:r>
              <a:rPr lang="en-GB" dirty="0"/>
              <a:t>Phase 1</a:t>
            </a:r>
          </a:p>
          <a:p>
            <a:pPr lvl="1"/>
            <a:r>
              <a:rPr lang="en-GB"/>
              <a:t>Assessment of IHO </a:t>
            </a:r>
            <a:r>
              <a:rPr lang="en-GB" dirty="0"/>
              <a:t>Standards</a:t>
            </a:r>
          </a:p>
          <a:p>
            <a:pPr lvl="2"/>
            <a:r>
              <a:rPr lang="en-GB" dirty="0"/>
              <a:t>S-128</a:t>
            </a:r>
          </a:p>
          <a:p>
            <a:pPr lvl="2"/>
            <a:r>
              <a:rPr lang="en-GB" dirty="0"/>
              <a:t>S-100 Metadata Part 4a + dataset discovery metadata</a:t>
            </a:r>
          </a:p>
          <a:p>
            <a:pPr lvl="2"/>
            <a:r>
              <a:rPr lang="en-GB" dirty="0"/>
              <a:t>Encodings, Schemas and Examples (simple?)</a:t>
            </a:r>
          </a:p>
          <a:p>
            <a:pPr lvl="1"/>
            <a:r>
              <a:rPr lang="en-GB" dirty="0"/>
              <a:t>OGC Standards</a:t>
            </a:r>
          </a:p>
          <a:p>
            <a:pPr lvl="2"/>
            <a:r>
              <a:rPr lang="en-GB" dirty="0"/>
              <a:t>API Features</a:t>
            </a:r>
          </a:p>
          <a:p>
            <a:pPr lvl="2"/>
            <a:r>
              <a:rPr lang="en-GB" dirty="0"/>
              <a:t>API Records</a:t>
            </a:r>
          </a:p>
          <a:p>
            <a:pPr lvl="1"/>
            <a:r>
              <a:rPr lang="en-GB" dirty="0"/>
              <a:t>Architecture</a:t>
            </a:r>
          </a:p>
          <a:p>
            <a:pPr lvl="2"/>
            <a:r>
              <a:rPr lang="en-GB" dirty="0"/>
              <a:t>Reference Architectures</a:t>
            </a:r>
          </a:p>
          <a:p>
            <a:pPr lvl="2"/>
            <a:r>
              <a:rPr lang="en-GB" dirty="0"/>
              <a:t>Examples</a:t>
            </a:r>
          </a:p>
          <a:p>
            <a:pPr lvl="2"/>
            <a:r>
              <a:rPr lang="en-GB" dirty="0"/>
              <a:t>“Search”…</a:t>
            </a:r>
          </a:p>
          <a:p>
            <a:r>
              <a:rPr lang="en-GB" dirty="0"/>
              <a:t>Phase 2</a:t>
            </a:r>
          </a:p>
          <a:p>
            <a:pPr lvl="1"/>
            <a:r>
              <a:rPr lang="en-GB" dirty="0"/>
              <a:t>Implementation</a:t>
            </a:r>
          </a:p>
          <a:p>
            <a:pPr lvl="2"/>
            <a:r>
              <a:rPr lang="en-GB" dirty="0"/>
              <a:t>Initial, simple using existing framework</a:t>
            </a:r>
          </a:p>
          <a:p>
            <a:pPr lvl="2"/>
            <a:r>
              <a:rPr lang="en-GB" dirty="0"/>
              <a:t>S-100 specific implementation – Create or Adapt?</a:t>
            </a:r>
          </a:p>
          <a:p>
            <a:pPr lvl="1"/>
            <a:r>
              <a:rPr lang="en-GB" dirty="0"/>
              <a:t>Technical Bottlenecks</a:t>
            </a:r>
          </a:p>
          <a:p>
            <a:pPr lvl="2"/>
            <a:r>
              <a:rPr lang="en-GB" dirty="0"/>
              <a:t>OGC vs IHO GFM</a:t>
            </a:r>
          </a:p>
          <a:p>
            <a:pPr lvl="2"/>
            <a:r>
              <a:rPr lang="en-GB" dirty="0"/>
              <a:t>Catalogues and Catalogues of Catalogues</a:t>
            </a:r>
          </a:p>
          <a:p>
            <a:pPr lvl="2"/>
            <a:r>
              <a:rPr lang="en-GB" dirty="0"/>
              <a:t>IHO 19115 implementation</a:t>
            </a:r>
          </a:p>
          <a:p>
            <a:pPr lvl="2"/>
            <a:r>
              <a:rPr lang="en-GB" dirty="0"/>
              <a:t>Mappings – types, date/times</a:t>
            </a:r>
          </a:p>
          <a:p>
            <a:pPr lvl="2"/>
            <a:r>
              <a:rPr lang="en-GB" dirty="0"/>
              <a:t>Information Types</a:t>
            </a:r>
          </a:p>
          <a:p>
            <a:pPr lvl="2"/>
            <a:r>
              <a:rPr lang="en-GB" dirty="0"/>
              <a:t>Relationships</a:t>
            </a:r>
          </a:p>
          <a:p>
            <a:pPr lvl="2"/>
            <a:r>
              <a:rPr lang="en-GB" dirty="0"/>
              <a:t>Multi-Lingual</a:t>
            </a:r>
          </a:p>
        </p:txBody>
      </p:sp>
      <p:sp>
        <p:nvSpPr>
          <p:cNvPr id="4" name="Content Placeholder 3">
            <a:extLst>
              <a:ext uri="{FF2B5EF4-FFF2-40B4-BE49-F238E27FC236}">
                <a16:creationId xmlns:a16="http://schemas.microsoft.com/office/drawing/2014/main" id="{59F33ECF-4090-4BF8-9E95-960AC835F327}"/>
              </a:ext>
            </a:extLst>
          </p:cNvPr>
          <p:cNvSpPr>
            <a:spLocks noGrp="1"/>
          </p:cNvSpPr>
          <p:nvPr>
            <p:ph sz="half" idx="2"/>
          </p:nvPr>
        </p:nvSpPr>
        <p:spPr/>
        <p:txBody>
          <a:bodyPr>
            <a:normAutofit fontScale="55000" lnSpcReduction="20000"/>
          </a:bodyPr>
          <a:lstStyle/>
          <a:p>
            <a:r>
              <a:rPr lang="en-GB" dirty="0"/>
              <a:t>Implementation</a:t>
            </a:r>
          </a:p>
          <a:p>
            <a:pPr lvl="1"/>
            <a:endParaRPr lang="en-GB" dirty="0"/>
          </a:p>
          <a:p>
            <a:r>
              <a:rPr lang="en-GB" dirty="0"/>
              <a:t>Regions</a:t>
            </a:r>
          </a:p>
          <a:p>
            <a:pPr lvl="1"/>
            <a:r>
              <a:rPr lang="en-GB" dirty="0"/>
              <a:t>US (data is free)</a:t>
            </a:r>
          </a:p>
          <a:p>
            <a:pPr lvl="1"/>
            <a:r>
              <a:rPr lang="en-GB" dirty="0"/>
              <a:t>We can probably get UK, ROK, possibly DK, CA ask others</a:t>
            </a:r>
          </a:p>
          <a:p>
            <a:pPr lvl="1"/>
            <a:r>
              <a:rPr lang="en-GB" dirty="0"/>
              <a:t>Formats – can ingest from ENC, also bespoke filters from IHO standard metadata can be written (existing and S-100 CATALOG.XML/CATALOG.031 and PRODUCTS.TXT)</a:t>
            </a:r>
          </a:p>
          <a:p>
            <a:r>
              <a:rPr lang="en-GB" dirty="0"/>
              <a:t>“Search” and UI</a:t>
            </a:r>
          </a:p>
          <a:p>
            <a:pPr lvl="1"/>
            <a:r>
              <a:rPr lang="en-GB" dirty="0"/>
              <a:t>What is the “best” way to test the project outputs and show users what has been developed?</a:t>
            </a:r>
          </a:p>
          <a:p>
            <a:r>
              <a:rPr lang="en-GB" dirty="0"/>
              <a:t>Test…</a:t>
            </a:r>
          </a:p>
          <a:p>
            <a:pPr lvl="1"/>
            <a:r>
              <a:rPr lang="en-GB" dirty="0"/>
              <a:t>ECDIS</a:t>
            </a:r>
          </a:p>
          <a:p>
            <a:pPr lvl="1"/>
            <a:r>
              <a:rPr lang="en-GB" dirty="0"/>
              <a:t>User catalogues</a:t>
            </a:r>
          </a:p>
          <a:p>
            <a:pPr lvl="1"/>
            <a:r>
              <a:rPr lang="en-GB" dirty="0"/>
              <a:t>Complex queries</a:t>
            </a:r>
          </a:p>
          <a:p>
            <a:pPr lvl="1"/>
            <a:r>
              <a:rPr lang="en-GB" dirty="0"/>
              <a:t>Overlap Reporting and substitution</a:t>
            </a:r>
          </a:p>
          <a:p>
            <a:r>
              <a:rPr lang="en-GB" dirty="0"/>
              <a:t>Outputs</a:t>
            </a:r>
          </a:p>
          <a:p>
            <a:pPr lvl="1"/>
            <a:r>
              <a:rPr lang="en-GB" dirty="0"/>
              <a:t>IHO, Schemas and Product Specs (S-100 Main Document for edition 5.0.0 Early 2022), S-128 (for S-100 ECDIS, S-100 Governance Document)</a:t>
            </a:r>
          </a:p>
          <a:p>
            <a:pPr lvl="1"/>
            <a:r>
              <a:rPr lang="en-GB" dirty="0"/>
              <a:t>OGC – outputs through MDWG for consideration of broader interoperability between IHO and OGC</a:t>
            </a:r>
          </a:p>
          <a:p>
            <a:pPr lvl="1"/>
            <a:r>
              <a:rPr lang="en-GB" dirty="0"/>
              <a:t>Reference implementation for types and mappings of GFM</a:t>
            </a:r>
          </a:p>
        </p:txBody>
      </p:sp>
    </p:spTree>
    <p:extLst>
      <p:ext uri="{BB962C8B-B14F-4D97-AF65-F5344CB8AC3E}">
        <p14:creationId xmlns:p14="http://schemas.microsoft.com/office/powerpoint/2010/main" val="54378860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2A8F5-F2EE-4B2E-BF5B-D7430BBF3E7F}"/>
              </a:ext>
            </a:extLst>
          </p:cNvPr>
          <p:cNvPicPr>
            <a:picLocks noChangeAspect="1"/>
          </p:cNvPicPr>
          <p:nvPr/>
        </p:nvPicPr>
        <p:blipFill rotWithShape="1">
          <a:blip r:embed="rId2"/>
          <a:srcRect l="1080" t="18866" r="81971" b="49212"/>
          <a:stretch/>
        </p:blipFill>
        <p:spPr>
          <a:xfrm>
            <a:off x="307731" y="1279280"/>
            <a:ext cx="3472961" cy="3590798"/>
          </a:xfrm>
          <a:prstGeom prst="rect">
            <a:avLst/>
          </a:prstGeom>
        </p:spPr>
      </p:pic>
    </p:spTree>
    <p:extLst>
      <p:ext uri="{BB962C8B-B14F-4D97-AF65-F5344CB8AC3E}">
        <p14:creationId xmlns:p14="http://schemas.microsoft.com/office/powerpoint/2010/main" val="127447305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122FF-A116-4F5E-BE13-0B37CBBE669E}"/>
              </a:ext>
            </a:extLst>
          </p:cNvPr>
          <p:cNvSpPr>
            <a:spLocks noGrp="1"/>
          </p:cNvSpPr>
          <p:nvPr>
            <p:ph idx="1"/>
          </p:nvPr>
        </p:nvSpPr>
        <p:spPr/>
        <p:txBody>
          <a:bodyPr>
            <a:normAutofit/>
          </a:bodyPr>
          <a:lstStyle/>
          <a:p>
            <a:pPr>
              <a:lnSpc>
                <a:spcPct val="110000"/>
              </a:lnSpc>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“Using the IHO’s S-100 framework as a representation of data content and modelling, execute an OGC API reference implementation of S-100 metadata and S-128 content for advanced dataset discovery”</a:t>
            </a:r>
          </a:p>
          <a:p>
            <a:pPr marL="0" indent="0">
              <a:lnSpc>
                <a:spcPct val="110000"/>
              </a:lnSpc>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objectives of the research are: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Demonstrate how IHO S-100 marine data can be discovered using existing OGC API Records methodologies and the ISO 19115 metadata embedded in S-100 datasets and service discovery metadata within ISO S-128.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Setup a testbed for a region with multiple S-100 datasets and service definitions in S-128 and provide dataset discoverability services using OGC API methodologies.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 to the OGC community, primarily through OGC MDWG, and IHO and through the upcoming revision to S-100 (edition 5.0.0) on any modifications to the standards base to more easily enable interoperability between the two frameworks.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Produce a documented initial approach detailing how the discoverability elements can be used as a prototype to develop full OGC/IHO interoperability and the potential for such interoperability.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GB" dirty="0"/>
          </a:p>
        </p:txBody>
      </p:sp>
    </p:spTree>
    <p:extLst>
      <p:ext uri="{BB962C8B-B14F-4D97-AF65-F5344CB8AC3E}">
        <p14:creationId xmlns:p14="http://schemas.microsoft.com/office/powerpoint/2010/main" val="164488172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0590E-5DAE-4387-BD24-69578C71C54F}"/>
              </a:ext>
            </a:extLst>
          </p:cNvPr>
          <p:cNvSpPr>
            <a:spLocks noGrp="1"/>
          </p:cNvSpPr>
          <p:nvPr>
            <p:ph idx="1"/>
          </p:nvPr>
        </p:nvSpPr>
        <p:spPr>
          <a:xfrm>
            <a:off x="980036" y="1140383"/>
            <a:ext cx="9033858" cy="1525943"/>
          </a:xfrm>
          <a:ln>
            <a:solidFill>
              <a:srgbClr val="C00000"/>
            </a:solidFill>
          </a:ln>
        </p:spPr>
        <p:txBody>
          <a:bodyPr>
            <a:normAutofit fontScale="85000" lnSpcReduction="10000"/>
          </a:bodyPr>
          <a:lstStyle/>
          <a:p>
            <a:r>
              <a:rPr lang="en-GB" dirty="0"/>
              <a:t>The objective is to make IHO marine geospatial metadata available through OGC API Records</a:t>
            </a:r>
          </a:p>
          <a:p>
            <a:r>
              <a:rPr lang="en-GB" dirty="0"/>
              <a:t>OGC API Records (draft) is an extension of OGC API Common with metadata specific elements within the API structure.</a:t>
            </a:r>
          </a:p>
        </p:txBody>
      </p:sp>
      <p:sp>
        <p:nvSpPr>
          <p:cNvPr id="3" name="TextBox 2">
            <a:extLst>
              <a:ext uri="{FF2B5EF4-FFF2-40B4-BE49-F238E27FC236}">
                <a16:creationId xmlns:a16="http://schemas.microsoft.com/office/drawing/2014/main" id="{0C3E47D1-6E51-4A34-96CB-DC46005B806E}"/>
              </a:ext>
            </a:extLst>
          </p:cNvPr>
          <p:cNvSpPr txBox="1"/>
          <p:nvPr/>
        </p:nvSpPr>
        <p:spPr>
          <a:xfrm>
            <a:off x="146231" y="213653"/>
            <a:ext cx="2710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approach</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Rectangle 3">
            <a:extLst>
              <a:ext uri="{FF2B5EF4-FFF2-40B4-BE49-F238E27FC236}">
                <a16:creationId xmlns:a16="http://schemas.microsoft.com/office/drawing/2014/main" id="{DD84BD96-44A4-415D-BC64-F673A6B19DCD}"/>
              </a:ext>
            </a:extLst>
          </p:cNvPr>
          <p:cNvSpPr/>
          <p:nvPr/>
        </p:nvSpPr>
        <p:spPr>
          <a:xfrm>
            <a:off x="3235824" y="3693773"/>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sp>
        <p:nvSpPr>
          <p:cNvPr id="5" name="Rectangle 4">
            <a:extLst>
              <a:ext uri="{FF2B5EF4-FFF2-40B4-BE49-F238E27FC236}">
                <a16:creationId xmlns:a16="http://schemas.microsoft.com/office/drawing/2014/main" id="{2A94C0CD-9F63-46A5-9D3B-C25A97C4CE33}"/>
              </a:ext>
            </a:extLst>
          </p:cNvPr>
          <p:cNvSpPr/>
          <p:nvPr/>
        </p:nvSpPr>
        <p:spPr>
          <a:xfrm>
            <a:off x="1227651" y="3693773"/>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cxnSp>
        <p:nvCxnSpPr>
          <p:cNvPr id="7" name="Straight Arrow Connector 6">
            <a:extLst>
              <a:ext uri="{FF2B5EF4-FFF2-40B4-BE49-F238E27FC236}">
                <a16:creationId xmlns:a16="http://schemas.microsoft.com/office/drawing/2014/main" id="{B2368424-BE20-45EA-9CDC-2E81869E965C}"/>
              </a:ext>
            </a:extLst>
          </p:cNvPr>
          <p:cNvCxnSpPr>
            <a:stCxn id="5" idx="3"/>
            <a:endCxn id="4" idx="1"/>
          </p:cNvCxnSpPr>
          <p:nvPr/>
        </p:nvCxnSpPr>
        <p:spPr>
          <a:xfrm>
            <a:off x="2069223" y="4041731"/>
            <a:ext cx="1166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D55DEE-5120-480E-80FD-2E19090F631D}"/>
              </a:ext>
            </a:extLst>
          </p:cNvPr>
          <p:cNvSpPr txBox="1"/>
          <p:nvPr/>
        </p:nvSpPr>
        <p:spPr>
          <a:xfrm>
            <a:off x="2267641" y="3746371"/>
            <a:ext cx="769763" cy="369332"/>
          </a:xfrm>
          <a:prstGeom prst="rect">
            <a:avLst/>
          </a:prstGeom>
          <a:noFill/>
        </p:spPr>
        <p:txBody>
          <a:bodyPr wrap="none" rtlCol="0">
            <a:spAutoFit/>
          </a:bodyPr>
          <a:lstStyle/>
          <a:p>
            <a:r>
              <a:rPr lang="en-GB" dirty="0"/>
              <a:t>about</a:t>
            </a:r>
          </a:p>
        </p:txBody>
      </p:sp>
      <p:sp>
        <p:nvSpPr>
          <p:cNvPr id="10" name="TextBox 9">
            <a:extLst>
              <a:ext uri="{FF2B5EF4-FFF2-40B4-BE49-F238E27FC236}">
                <a16:creationId xmlns:a16="http://schemas.microsoft.com/office/drawing/2014/main" id="{D541343B-2081-4ED9-A9ED-61DDF40A09AE}"/>
              </a:ext>
            </a:extLst>
          </p:cNvPr>
          <p:cNvSpPr txBox="1"/>
          <p:nvPr/>
        </p:nvSpPr>
        <p:spPr>
          <a:xfrm>
            <a:off x="449691" y="3229359"/>
            <a:ext cx="4305987" cy="369332"/>
          </a:xfrm>
          <a:prstGeom prst="rect">
            <a:avLst/>
          </a:prstGeom>
          <a:noFill/>
        </p:spPr>
        <p:txBody>
          <a:bodyPr wrap="none" rtlCol="0">
            <a:spAutoFit/>
          </a:bodyPr>
          <a:lstStyle/>
          <a:p>
            <a:r>
              <a:rPr lang="en-GB" dirty="0"/>
              <a:t>What is metadata? It’s “data about data”</a:t>
            </a:r>
          </a:p>
        </p:txBody>
      </p:sp>
      <p:sp>
        <p:nvSpPr>
          <p:cNvPr id="11" name="TextBox 10">
            <a:extLst>
              <a:ext uri="{FF2B5EF4-FFF2-40B4-BE49-F238E27FC236}">
                <a16:creationId xmlns:a16="http://schemas.microsoft.com/office/drawing/2014/main" id="{C919517C-EB07-4053-BA25-7766BF7AB603}"/>
              </a:ext>
            </a:extLst>
          </p:cNvPr>
          <p:cNvSpPr txBox="1"/>
          <p:nvPr/>
        </p:nvSpPr>
        <p:spPr>
          <a:xfrm>
            <a:off x="6059606" y="3243080"/>
            <a:ext cx="4696291" cy="1200329"/>
          </a:xfrm>
          <a:prstGeom prst="rect">
            <a:avLst/>
          </a:prstGeom>
          <a:noFill/>
        </p:spPr>
        <p:txBody>
          <a:bodyPr wrap="square" rtlCol="0">
            <a:spAutoFit/>
          </a:bodyPr>
          <a:lstStyle/>
          <a:p>
            <a:r>
              <a:rPr lang="en-GB" dirty="0"/>
              <a:t>OGC reflects this by making the API methodology for describing metadata (records) an extension of  the API for data content itself…</a:t>
            </a:r>
          </a:p>
        </p:txBody>
      </p:sp>
      <p:sp>
        <p:nvSpPr>
          <p:cNvPr id="12" name="TextBox 11">
            <a:extLst>
              <a:ext uri="{FF2B5EF4-FFF2-40B4-BE49-F238E27FC236}">
                <a16:creationId xmlns:a16="http://schemas.microsoft.com/office/drawing/2014/main" id="{EC7D565B-5C00-43F3-BFAE-99569A9D026C}"/>
              </a:ext>
            </a:extLst>
          </p:cNvPr>
          <p:cNvSpPr txBox="1"/>
          <p:nvPr/>
        </p:nvSpPr>
        <p:spPr>
          <a:xfrm>
            <a:off x="5674061" y="5020163"/>
            <a:ext cx="5656895" cy="1169551"/>
          </a:xfrm>
          <a:prstGeom prst="rect">
            <a:avLst/>
          </a:prstGeom>
          <a:noFill/>
        </p:spPr>
        <p:txBody>
          <a:bodyPr wrap="square" rtlCol="0">
            <a:spAutoFit/>
          </a:bodyPr>
          <a:lstStyle/>
          <a:p>
            <a:r>
              <a:rPr lang="en-GB" sz="1400" dirty="0"/>
              <a:t>IHO Standards don’t do it this way… </a:t>
            </a:r>
          </a:p>
          <a:p>
            <a:pPr marL="285750" indent="-285750">
              <a:buFont typeface="Arial" panose="020B0604020202020204" pitchFamily="34" charset="0"/>
              <a:buChar char="•"/>
            </a:pPr>
            <a:r>
              <a:rPr lang="en-GB" sz="1400" dirty="0"/>
              <a:t>Metadata is encoded in XML using ISO templates (for 19115)</a:t>
            </a:r>
          </a:p>
          <a:p>
            <a:pPr marL="285750" indent="-285750">
              <a:buFont typeface="Arial" panose="020B0604020202020204" pitchFamily="34" charset="0"/>
              <a:buChar char="•"/>
            </a:pPr>
            <a:r>
              <a:rPr lang="en-GB" sz="1400" dirty="0"/>
              <a:t>Data Content is modelled using the S-100 General Feature Model and described using S-100’s Feature Catalogue (XML)</a:t>
            </a:r>
          </a:p>
          <a:p>
            <a:pPr marL="285750" indent="-285750">
              <a:buFont typeface="Arial" panose="020B0604020202020204" pitchFamily="34" charset="0"/>
              <a:buChar char="•"/>
            </a:pPr>
            <a:r>
              <a:rPr lang="en-GB" sz="1400" dirty="0"/>
              <a:t>They’re both XML but stem from different models.</a:t>
            </a:r>
          </a:p>
        </p:txBody>
      </p:sp>
    </p:spTree>
    <p:extLst>
      <p:ext uri="{BB962C8B-B14F-4D97-AF65-F5344CB8AC3E}">
        <p14:creationId xmlns:p14="http://schemas.microsoft.com/office/powerpoint/2010/main" val="309142371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0590E-5DAE-4387-BD24-69578C71C54F}"/>
              </a:ext>
            </a:extLst>
          </p:cNvPr>
          <p:cNvSpPr>
            <a:spLocks noGrp="1"/>
          </p:cNvSpPr>
          <p:nvPr>
            <p:ph idx="1"/>
          </p:nvPr>
        </p:nvSpPr>
        <p:spPr>
          <a:xfrm>
            <a:off x="980036" y="1140383"/>
            <a:ext cx="9033858" cy="1525943"/>
          </a:xfrm>
        </p:spPr>
        <p:txBody>
          <a:bodyPr>
            <a:normAutofit/>
          </a:bodyPr>
          <a:lstStyle/>
          <a:p>
            <a:r>
              <a:rPr lang="en-GB" dirty="0"/>
              <a:t>The objective is to make metadata available through OGC API Records</a:t>
            </a:r>
          </a:p>
          <a:p>
            <a:r>
              <a:rPr lang="en-GB" dirty="0"/>
              <a:t>OGC API Records (draft) is an extension of OGC API Common with metadata specific elements within the API structure.</a:t>
            </a:r>
          </a:p>
        </p:txBody>
      </p:sp>
      <p:sp>
        <p:nvSpPr>
          <p:cNvPr id="3" name="TextBox 2">
            <a:extLst>
              <a:ext uri="{FF2B5EF4-FFF2-40B4-BE49-F238E27FC236}">
                <a16:creationId xmlns:a16="http://schemas.microsoft.com/office/drawing/2014/main" id="{0C3E47D1-6E51-4A34-96CB-DC46005B806E}"/>
              </a:ext>
            </a:extLst>
          </p:cNvPr>
          <p:cNvSpPr txBox="1"/>
          <p:nvPr/>
        </p:nvSpPr>
        <p:spPr>
          <a:xfrm>
            <a:off x="146231" y="213653"/>
            <a:ext cx="2710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approach</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Rectangle 3">
            <a:extLst>
              <a:ext uri="{FF2B5EF4-FFF2-40B4-BE49-F238E27FC236}">
                <a16:creationId xmlns:a16="http://schemas.microsoft.com/office/drawing/2014/main" id="{DD84BD96-44A4-415D-BC64-F673A6B19DCD}"/>
              </a:ext>
            </a:extLst>
          </p:cNvPr>
          <p:cNvSpPr/>
          <p:nvPr/>
        </p:nvSpPr>
        <p:spPr>
          <a:xfrm>
            <a:off x="3376851" y="4171445"/>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sp>
        <p:nvSpPr>
          <p:cNvPr id="5" name="Rectangle 4">
            <a:extLst>
              <a:ext uri="{FF2B5EF4-FFF2-40B4-BE49-F238E27FC236}">
                <a16:creationId xmlns:a16="http://schemas.microsoft.com/office/drawing/2014/main" id="{2A94C0CD-9F63-46A5-9D3B-C25A97C4CE33}"/>
              </a:ext>
            </a:extLst>
          </p:cNvPr>
          <p:cNvSpPr/>
          <p:nvPr/>
        </p:nvSpPr>
        <p:spPr>
          <a:xfrm>
            <a:off x="1368678" y="4171445"/>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cxnSp>
        <p:nvCxnSpPr>
          <p:cNvPr id="7" name="Straight Arrow Connector 6">
            <a:extLst>
              <a:ext uri="{FF2B5EF4-FFF2-40B4-BE49-F238E27FC236}">
                <a16:creationId xmlns:a16="http://schemas.microsoft.com/office/drawing/2014/main" id="{B2368424-BE20-45EA-9CDC-2E81869E965C}"/>
              </a:ext>
            </a:extLst>
          </p:cNvPr>
          <p:cNvCxnSpPr>
            <a:stCxn id="5" idx="3"/>
            <a:endCxn id="4" idx="1"/>
          </p:cNvCxnSpPr>
          <p:nvPr/>
        </p:nvCxnSpPr>
        <p:spPr>
          <a:xfrm>
            <a:off x="2210250" y="4519403"/>
            <a:ext cx="1166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D55DEE-5120-480E-80FD-2E19090F631D}"/>
              </a:ext>
            </a:extLst>
          </p:cNvPr>
          <p:cNvSpPr txBox="1"/>
          <p:nvPr/>
        </p:nvSpPr>
        <p:spPr>
          <a:xfrm>
            <a:off x="2408668" y="4224043"/>
            <a:ext cx="769763" cy="369332"/>
          </a:xfrm>
          <a:prstGeom prst="rect">
            <a:avLst/>
          </a:prstGeom>
          <a:noFill/>
        </p:spPr>
        <p:txBody>
          <a:bodyPr wrap="none" rtlCol="0">
            <a:spAutoFit/>
          </a:bodyPr>
          <a:lstStyle/>
          <a:p>
            <a:r>
              <a:rPr lang="en-GB" dirty="0"/>
              <a:t>about</a:t>
            </a:r>
          </a:p>
        </p:txBody>
      </p:sp>
      <p:sp>
        <p:nvSpPr>
          <p:cNvPr id="10" name="TextBox 9">
            <a:extLst>
              <a:ext uri="{FF2B5EF4-FFF2-40B4-BE49-F238E27FC236}">
                <a16:creationId xmlns:a16="http://schemas.microsoft.com/office/drawing/2014/main" id="{D541343B-2081-4ED9-A9ED-61DDF40A09AE}"/>
              </a:ext>
            </a:extLst>
          </p:cNvPr>
          <p:cNvSpPr txBox="1"/>
          <p:nvPr/>
        </p:nvSpPr>
        <p:spPr>
          <a:xfrm>
            <a:off x="590718" y="3707031"/>
            <a:ext cx="4305987" cy="369332"/>
          </a:xfrm>
          <a:prstGeom prst="rect">
            <a:avLst/>
          </a:prstGeom>
          <a:noFill/>
        </p:spPr>
        <p:txBody>
          <a:bodyPr wrap="none" rtlCol="0">
            <a:spAutoFit/>
          </a:bodyPr>
          <a:lstStyle/>
          <a:p>
            <a:r>
              <a:rPr lang="en-GB" dirty="0"/>
              <a:t>What is metadata? It’s “data about data”</a:t>
            </a:r>
          </a:p>
        </p:txBody>
      </p:sp>
      <p:sp>
        <p:nvSpPr>
          <p:cNvPr id="11" name="TextBox 10">
            <a:extLst>
              <a:ext uri="{FF2B5EF4-FFF2-40B4-BE49-F238E27FC236}">
                <a16:creationId xmlns:a16="http://schemas.microsoft.com/office/drawing/2014/main" id="{C919517C-EB07-4053-BA25-7766BF7AB603}"/>
              </a:ext>
            </a:extLst>
          </p:cNvPr>
          <p:cNvSpPr txBox="1"/>
          <p:nvPr/>
        </p:nvSpPr>
        <p:spPr>
          <a:xfrm>
            <a:off x="5378659" y="2751825"/>
            <a:ext cx="4696291" cy="1200329"/>
          </a:xfrm>
          <a:prstGeom prst="rect">
            <a:avLst/>
          </a:prstGeom>
          <a:noFill/>
        </p:spPr>
        <p:txBody>
          <a:bodyPr wrap="square" rtlCol="0">
            <a:spAutoFit/>
          </a:bodyPr>
          <a:lstStyle/>
          <a:p>
            <a:r>
              <a:rPr lang="en-GB" dirty="0"/>
              <a:t>OGC reflects this by making the API methodology for describing metadata (records) an extension of  the API for data content itself…</a:t>
            </a:r>
          </a:p>
        </p:txBody>
      </p:sp>
      <p:sp>
        <p:nvSpPr>
          <p:cNvPr id="12" name="TextBox 11">
            <a:extLst>
              <a:ext uri="{FF2B5EF4-FFF2-40B4-BE49-F238E27FC236}">
                <a16:creationId xmlns:a16="http://schemas.microsoft.com/office/drawing/2014/main" id="{EC7D565B-5C00-43F3-BFAE-99569A9D026C}"/>
              </a:ext>
            </a:extLst>
          </p:cNvPr>
          <p:cNvSpPr txBox="1"/>
          <p:nvPr/>
        </p:nvSpPr>
        <p:spPr>
          <a:xfrm>
            <a:off x="6242718" y="4224043"/>
            <a:ext cx="5656895" cy="2031325"/>
          </a:xfrm>
          <a:prstGeom prst="rect">
            <a:avLst/>
          </a:prstGeom>
          <a:noFill/>
        </p:spPr>
        <p:txBody>
          <a:bodyPr wrap="square" rtlCol="0">
            <a:spAutoFit/>
          </a:bodyPr>
          <a:lstStyle/>
          <a:p>
            <a:r>
              <a:rPr lang="en-GB" dirty="0"/>
              <a:t>IHO Standards don’t do it this way… </a:t>
            </a:r>
          </a:p>
          <a:p>
            <a:pPr marL="285750" indent="-285750">
              <a:buFont typeface="Arial" panose="020B0604020202020204" pitchFamily="34" charset="0"/>
              <a:buChar char="•"/>
            </a:pPr>
            <a:r>
              <a:rPr lang="en-GB" dirty="0"/>
              <a:t>Metadata is encoded in XML using ISO templates (for 19115)</a:t>
            </a:r>
          </a:p>
          <a:p>
            <a:pPr marL="285750" indent="-285750">
              <a:buFont typeface="Arial" panose="020B0604020202020204" pitchFamily="34" charset="0"/>
              <a:buChar char="•"/>
            </a:pPr>
            <a:r>
              <a:rPr lang="en-GB" dirty="0"/>
              <a:t>Data Content is modelled using the S-100 General Feature Model and described using S-100’s Feature Catalogue (XML)</a:t>
            </a:r>
          </a:p>
          <a:p>
            <a:pPr marL="285750" indent="-285750">
              <a:buFont typeface="Arial" panose="020B0604020202020204" pitchFamily="34" charset="0"/>
              <a:buChar char="•"/>
            </a:pPr>
            <a:r>
              <a:rPr lang="en-GB" dirty="0"/>
              <a:t>They’re both XML but stem from different models.</a:t>
            </a:r>
          </a:p>
        </p:txBody>
      </p:sp>
    </p:spTree>
    <p:extLst>
      <p:ext uri="{BB962C8B-B14F-4D97-AF65-F5344CB8AC3E}">
        <p14:creationId xmlns:p14="http://schemas.microsoft.com/office/powerpoint/2010/main" val="57177553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5021A-6464-45BD-B0B1-B00D8498E512}"/>
              </a:ext>
            </a:extLst>
          </p:cNvPr>
          <p:cNvSpPr txBox="1"/>
          <p:nvPr/>
        </p:nvSpPr>
        <p:spPr>
          <a:xfrm>
            <a:off x="146231" y="213653"/>
            <a:ext cx="51507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Defining Data in IHO S-100</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TextBox 3">
            <a:extLst>
              <a:ext uri="{FF2B5EF4-FFF2-40B4-BE49-F238E27FC236}">
                <a16:creationId xmlns:a16="http://schemas.microsoft.com/office/drawing/2014/main" id="{4D4B7D1E-10D5-49AD-9E6E-300F1715493A}"/>
              </a:ext>
            </a:extLst>
          </p:cNvPr>
          <p:cNvSpPr txBox="1"/>
          <p:nvPr/>
        </p:nvSpPr>
        <p:spPr>
          <a:xfrm>
            <a:off x="205511" y="1514223"/>
            <a:ext cx="6617637" cy="4577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400" dirty="0"/>
              <a:t>Data structures are defined using a restricted set of UML primitives (defined in the framework) and building an application schema.</a:t>
            </a:r>
          </a:p>
          <a:p>
            <a:pPr marL="285750" indent="-285750">
              <a:lnSpc>
                <a:spcPct val="150000"/>
              </a:lnSpc>
              <a:buFont typeface="Arial" panose="020B0604020202020204" pitchFamily="34" charset="0"/>
              <a:buChar char="•"/>
            </a:pPr>
            <a:r>
              <a:rPr lang="en-GB" sz="1400" dirty="0"/>
              <a:t>Then a Feature Catalogue is (manually) built from the Application Schema</a:t>
            </a:r>
          </a:p>
          <a:p>
            <a:pPr marL="285750" indent="-285750">
              <a:lnSpc>
                <a:spcPct val="150000"/>
              </a:lnSpc>
              <a:buFont typeface="Arial" panose="020B0604020202020204" pitchFamily="34" charset="0"/>
              <a:buChar char="•"/>
            </a:pPr>
            <a:r>
              <a:rPr lang="en-GB" sz="1400" dirty="0"/>
              <a:t>The Feature Catalogue is then used to define datasets which conform to the feature catalogue.</a:t>
            </a:r>
          </a:p>
          <a:p>
            <a:pPr marL="285750" indent="-285750">
              <a:lnSpc>
                <a:spcPct val="150000"/>
              </a:lnSpc>
              <a:buFont typeface="Arial" panose="020B0604020202020204" pitchFamily="34" charset="0"/>
              <a:buChar char="•"/>
            </a:pPr>
            <a:r>
              <a:rPr lang="en-GB" sz="1400" dirty="0"/>
              <a:t>Encodings can be either raster (HDF5) or Vector (ISO8211 or GML)</a:t>
            </a:r>
          </a:p>
          <a:p>
            <a:pPr marL="285750" indent="-285750">
              <a:lnSpc>
                <a:spcPct val="150000"/>
              </a:lnSpc>
              <a:buFont typeface="Arial" panose="020B0604020202020204" pitchFamily="34" charset="0"/>
              <a:buChar char="•"/>
            </a:pPr>
            <a:r>
              <a:rPr lang="en-GB" sz="1400" dirty="0"/>
              <a:t>Each product specification can extend the generic metadata with their own fields by extending the generic S-100 metadata XML Schema</a:t>
            </a:r>
          </a:p>
          <a:p>
            <a:pPr marL="285750" indent="-285750">
              <a:lnSpc>
                <a:spcPct val="150000"/>
              </a:lnSpc>
              <a:buFont typeface="Arial" panose="020B0604020202020204" pitchFamily="34" charset="0"/>
              <a:buChar char="•"/>
            </a:pPr>
            <a:endParaRPr lang="en-GB" sz="1400" dirty="0"/>
          </a:p>
          <a:p>
            <a:pPr marL="285750" indent="-285750">
              <a:lnSpc>
                <a:spcPct val="150000"/>
              </a:lnSpc>
              <a:buFont typeface="Arial" panose="020B0604020202020204" pitchFamily="34" charset="0"/>
              <a:buChar char="•"/>
            </a:pPr>
            <a:r>
              <a:rPr lang="en-GB" sz="1400" dirty="0"/>
              <a:t>Examples:</a:t>
            </a:r>
          </a:p>
          <a:p>
            <a:pPr marL="742950" lvl="1" indent="-285750">
              <a:lnSpc>
                <a:spcPct val="150000"/>
              </a:lnSpc>
              <a:buFont typeface="Arial" panose="020B0604020202020204" pitchFamily="34" charset="0"/>
              <a:buChar char="•"/>
            </a:pPr>
            <a:r>
              <a:rPr lang="en-GB" sz="1400" dirty="0"/>
              <a:t>S-101 – electronic charts</a:t>
            </a:r>
          </a:p>
          <a:p>
            <a:pPr marL="742950" lvl="1" indent="-285750">
              <a:lnSpc>
                <a:spcPct val="150000"/>
              </a:lnSpc>
              <a:buFont typeface="Arial" panose="020B0604020202020204" pitchFamily="34" charset="0"/>
              <a:buChar char="•"/>
            </a:pPr>
            <a:r>
              <a:rPr lang="en-GB" sz="1400" dirty="0"/>
              <a:t>S-102 – Dense </a:t>
            </a:r>
            <a:r>
              <a:rPr lang="en-GB" sz="1400" dirty="0" err="1"/>
              <a:t>Bathymettry</a:t>
            </a:r>
            <a:endParaRPr lang="en-GB" sz="1400" dirty="0"/>
          </a:p>
          <a:p>
            <a:pPr marL="742950" lvl="1" indent="-285750">
              <a:lnSpc>
                <a:spcPct val="150000"/>
              </a:lnSpc>
              <a:buFont typeface="Arial" panose="020B0604020202020204" pitchFamily="34" charset="0"/>
              <a:buChar char="•"/>
            </a:pPr>
            <a:r>
              <a:rPr lang="en-GB" sz="1400" dirty="0"/>
              <a:t>S-127 – Vessel Traffic Management</a:t>
            </a:r>
          </a:p>
          <a:p>
            <a:pPr marL="742950" lvl="1" indent="-285750">
              <a:lnSpc>
                <a:spcPct val="150000"/>
              </a:lnSpc>
              <a:buFont typeface="Arial" panose="020B0604020202020204" pitchFamily="34" charset="0"/>
              <a:buChar char="•"/>
            </a:pPr>
            <a:endParaRPr lang="en-GB" sz="1400" dirty="0"/>
          </a:p>
        </p:txBody>
      </p:sp>
      <p:pic>
        <p:nvPicPr>
          <p:cNvPr id="8" name="Picture 7">
            <a:extLst>
              <a:ext uri="{FF2B5EF4-FFF2-40B4-BE49-F238E27FC236}">
                <a16:creationId xmlns:a16="http://schemas.microsoft.com/office/drawing/2014/main" id="{B872A9C9-EFE7-45CC-A4CC-972361F0B3DF}"/>
              </a:ext>
            </a:extLst>
          </p:cNvPr>
          <p:cNvPicPr>
            <a:picLocks noChangeAspect="1"/>
          </p:cNvPicPr>
          <p:nvPr/>
        </p:nvPicPr>
        <p:blipFill>
          <a:blip r:embed="rId2"/>
          <a:stretch>
            <a:fillRect/>
          </a:stretch>
        </p:blipFill>
        <p:spPr>
          <a:xfrm>
            <a:off x="7015280" y="894170"/>
            <a:ext cx="4591976" cy="3182623"/>
          </a:xfrm>
          <a:prstGeom prst="rect">
            <a:avLst/>
          </a:prstGeom>
        </p:spPr>
      </p:pic>
      <p:sp>
        <p:nvSpPr>
          <p:cNvPr id="10" name="TextBox 9">
            <a:extLst>
              <a:ext uri="{FF2B5EF4-FFF2-40B4-BE49-F238E27FC236}">
                <a16:creationId xmlns:a16="http://schemas.microsoft.com/office/drawing/2014/main" id="{4555CCEC-5C19-4CDA-8E14-600CAFE98759}"/>
              </a:ext>
            </a:extLst>
          </p:cNvPr>
          <p:cNvSpPr txBox="1"/>
          <p:nvPr/>
        </p:nvSpPr>
        <p:spPr>
          <a:xfrm>
            <a:off x="8155823" y="4184808"/>
            <a:ext cx="3791768" cy="2554545"/>
          </a:xfrm>
          <a:prstGeom prst="rect">
            <a:avLst/>
          </a:prstGeom>
          <a:noFill/>
          <a:ln>
            <a:solidFill>
              <a:schemeClr val="accent1"/>
            </a:solidFill>
          </a:ln>
        </p:spPr>
        <p:txBody>
          <a:bodyPr wrap="square">
            <a:spAutoFit/>
          </a:bodyPr>
          <a:lstStyle/>
          <a:p>
            <a:r>
              <a:rPr lang="en-GB" sz="500" dirty="0">
                <a:solidFill>
                  <a:srgbClr val="000096"/>
                </a:solidFill>
                <a:highlight>
                  <a:srgbClr val="FFFFFF"/>
                </a:highlight>
              </a:rPr>
              <a:t>&lt;S100FC:S100_FC_FeatureCatalogue</a:t>
            </a:r>
            <a:r>
              <a:rPr lang="en-GB" sz="500" dirty="0">
                <a:solidFill>
                  <a:srgbClr val="F5844C"/>
                </a:solidFill>
                <a:highlight>
                  <a:srgbClr val="FFFFFF"/>
                </a:highlight>
              </a:rPr>
              <a:t> </a:t>
            </a:r>
            <a:r>
              <a:rPr lang="en-GB" sz="500" dirty="0">
                <a:solidFill>
                  <a:srgbClr val="0099CC"/>
                </a:solidFill>
                <a:highlight>
                  <a:srgbClr val="FFFFFF"/>
                </a:highlight>
              </a:rPr>
              <a:t>xmlns:S100Base</a:t>
            </a:r>
            <a:r>
              <a:rPr lang="en-GB" sz="500" dirty="0">
                <a:solidFill>
                  <a:srgbClr val="FF8040"/>
                </a:solidFill>
                <a:highlight>
                  <a:srgbClr val="FFFFFF"/>
                </a:highlight>
              </a:rPr>
              <a:t>=</a:t>
            </a:r>
            <a:r>
              <a:rPr lang="en-GB" sz="500" dirty="0">
                <a:solidFill>
                  <a:srgbClr val="993300"/>
                </a:solidFill>
                <a:highlight>
                  <a:srgbClr val="FFFFFF"/>
                </a:highlight>
              </a:rPr>
              <a:t>"http://www.iho.int/S100Base"</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a:solidFill>
                  <a:srgbClr val="000000"/>
                </a:solidFill>
                <a:highlight>
                  <a:srgbClr val="FFFFFF"/>
                </a:highlight>
              </a:rPr>
              <a:t>Feature Catalogue for S-127</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&lt;S100FC:scope&gt;</a:t>
            </a:r>
            <a:r>
              <a:rPr lang="en-GB" sz="500" dirty="0">
                <a:solidFill>
                  <a:srgbClr val="000000"/>
                </a:solidFill>
                <a:highlight>
                  <a:srgbClr val="FFFFFF"/>
                </a:highlight>
              </a:rPr>
              <a:t>Global coverage of maritime areas</a:t>
            </a:r>
            <a:r>
              <a:rPr lang="en-GB" sz="500" dirty="0">
                <a:solidFill>
                  <a:srgbClr val="000096"/>
                </a:solidFill>
                <a:highlight>
                  <a:srgbClr val="FFFFFF"/>
                </a:highlight>
              </a:rPr>
              <a:t>&lt;/S100FC:scope&gt;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&lt;S100FC:fieldOfApplication&gt;</a:t>
            </a:r>
            <a:r>
              <a:rPr lang="en-GB" sz="500" dirty="0">
                <a:solidFill>
                  <a:srgbClr val="000000"/>
                </a:solidFill>
                <a:highlight>
                  <a:srgbClr val="FFFFFF"/>
                </a:highlight>
              </a:rPr>
              <a:t>Marine Traffic Management</a:t>
            </a:r>
            <a:r>
              <a:rPr lang="en-GB" sz="500" dirty="0">
                <a:solidFill>
                  <a:srgbClr val="000096"/>
                </a:solidFill>
                <a:highlight>
                  <a:srgbClr val="FFFFFF"/>
                </a:highlight>
              </a:rPr>
              <a:t>&lt;/S100FC:fieldOfApplication&gt;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&lt;S100FC:versionNumber&gt;</a:t>
            </a:r>
            <a:r>
              <a:rPr lang="en-GB" sz="500" dirty="0">
                <a:solidFill>
                  <a:srgbClr val="000000"/>
                </a:solidFill>
                <a:highlight>
                  <a:srgbClr val="FFFFFF"/>
                </a:highlight>
              </a:rPr>
              <a:t>1.0.0-20181129</a:t>
            </a:r>
            <a:r>
              <a:rPr lang="en-GB" sz="500" dirty="0">
                <a:solidFill>
                  <a:srgbClr val="000096"/>
                </a:solidFill>
                <a:highlight>
                  <a:srgbClr val="FFFFFF"/>
                </a:highlight>
              </a:rPr>
              <a:t>&lt;/S100FC:versionNumber&gt;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&lt;S100FC:versionDate&gt;</a:t>
            </a:r>
            <a:r>
              <a:rPr lang="en-GB" sz="500" dirty="0">
                <a:solidFill>
                  <a:srgbClr val="000000"/>
                </a:solidFill>
                <a:highlight>
                  <a:srgbClr val="FFFFFF"/>
                </a:highlight>
              </a:rPr>
              <a:t>2018-11-29</a:t>
            </a:r>
            <a:r>
              <a:rPr lang="en-GB" sz="500" dirty="0">
                <a:solidFill>
                  <a:srgbClr val="000096"/>
                </a:solidFill>
                <a:highlight>
                  <a:srgbClr val="FFFFFF"/>
                </a:highlight>
              </a:rPr>
              <a:t>&lt;/S100FC:versionDate&gt;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&lt;S100CI:role&gt;</a:t>
            </a:r>
            <a:r>
              <a:rPr lang="en-GB" sz="500" dirty="0">
                <a:solidFill>
                  <a:srgbClr val="000000"/>
                </a:solidFill>
                <a:highlight>
                  <a:srgbClr val="FFFFFF"/>
                </a:highlight>
              </a:rPr>
              <a:t>publisher</a:t>
            </a:r>
            <a:r>
              <a:rPr lang="en-GB" sz="500" dirty="0">
                <a:solidFill>
                  <a:srgbClr val="000096"/>
                </a:solidFill>
                <a:highlight>
                  <a:srgbClr val="FFFFFF"/>
                </a:highlight>
              </a:rPr>
              <a:t>&lt;/S100CI:role&gt;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&lt;S100CI:name&gt;</a:t>
            </a:r>
            <a:r>
              <a:rPr lang="en-GB" sz="500" dirty="0">
                <a:solidFill>
                  <a:srgbClr val="000000"/>
                </a:solidFill>
                <a:highlight>
                  <a:srgbClr val="FFFFFF"/>
                </a:highlight>
              </a:rPr>
              <a:t>International Hydrographic Organization</a:t>
            </a:r>
            <a:r>
              <a:rPr lang="en-GB" sz="500" dirty="0">
                <a:solidFill>
                  <a:srgbClr val="000096"/>
                </a:solidFill>
                <a:highlight>
                  <a:srgbClr val="FFFFFF"/>
                </a:highlight>
              </a:rPr>
              <a:t>&lt;/S100CI:name&gt;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&lt;S100CI:deliveryPoint&gt;</a:t>
            </a:r>
            <a:r>
              <a:rPr lang="en-GB" sz="500" dirty="0">
                <a:solidFill>
                  <a:srgbClr val="000000"/>
                </a:solidFill>
                <a:highlight>
                  <a:srgbClr val="FFFFFF"/>
                </a:highlight>
              </a:rPr>
              <a:t>International Hydrographic Organization, 4 </a:t>
            </a:r>
            <a:r>
              <a:rPr lang="en-GB" sz="500" dirty="0" err="1">
                <a:solidFill>
                  <a:srgbClr val="000000"/>
                </a:solidFill>
                <a:highlight>
                  <a:srgbClr val="FFFFFF"/>
                </a:highlight>
              </a:rPr>
              <a:t>quai</a:t>
            </a:r>
            <a:r>
              <a:rPr lang="en-GB" sz="500" dirty="0">
                <a:solidFill>
                  <a:srgbClr val="000000"/>
                </a:solidFill>
                <a:highlight>
                  <a:srgbClr val="FFFFFF"/>
                </a:highlight>
              </a:rPr>
              <a:t> Antoine 1er, B.P. 445</a:t>
            </a:r>
            <a:r>
              <a:rPr lang="en-GB" sz="500" dirty="0">
                <a:solidFill>
                  <a:srgbClr val="000096"/>
                </a:solidFill>
                <a:highlight>
                  <a:srgbClr val="FFFFFF"/>
                </a:highlight>
              </a:rPr>
              <a:t>&lt;/S100CI:deliveryPoint&gt;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&lt;S100CI:postalCode&gt;</a:t>
            </a:r>
            <a:r>
              <a:rPr lang="en-GB" sz="500" dirty="0">
                <a:solidFill>
                  <a:srgbClr val="000000"/>
                </a:solidFill>
                <a:highlight>
                  <a:srgbClr val="FFFFFF"/>
                </a:highlight>
              </a:rPr>
              <a:t>MC 98011 MONACO CEDEX</a:t>
            </a:r>
            <a:r>
              <a:rPr lang="en-GB" sz="500" dirty="0">
                <a:solidFill>
                  <a:srgbClr val="000096"/>
                </a:solidFill>
                <a:highlight>
                  <a:srgbClr val="FFFFFF"/>
                </a:highlight>
              </a:rPr>
              <a:t>&lt;/S100CI:postalCode&gt;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&lt;S100CI:contactInstructions&gt;</a:t>
            </a:r>
            <a:r>
              <a:rPr lang="en-GB" sz="500" dirty="0">
                <a:solidFill>
                  <a:srgbClr val="000000"/>
                </a:solidFill>
                <a:highlight>
                  <a:srgbClr val="FFFFFF"/>
                </a:highlight>
              </a:rPr>
              <a:t>Contact IHO NIPWG Chair</a:t>
            </a:r>
            <a:r>
              <a:rPr lang="en-GB" sz="500" dirty="0">
                <a:solidFill>
                  <a:srgbClr val="000096"/>
                </a:solidFill>
                <a:highlight>
                  <a:srgbClr val="FFFFFF"/>
                </a:highlight>
              </a:rPr>
              <a:t>&lt;/S100CI:contactInstructions&gt;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&lt;S100FC:classification&gt;</a:t>
            </a:r>
            <a:r>
              <a:rPr lang="en-GB" sz="500" dirty="0">
                <a:solidFill>
                  <a:srgbClr val="000000"/>
                </a:solidFill>
                <a:highlight>
                  <a:srgbClr val="FFFFFF"/>
                </a:highlight>
              </a:rPr>
              <a:t>unclassified</a:t>
            </a:r>
            <a:r>
              <a:rPr lang="en-GB" sz="500" dirty="0">
                <a:solidFill>
                  <a:srgbClr val="000096"/>
                </a:solidFill>
                <a:highlight>
                  <a:srgbClr val="FFFFFF"/>
                </a:highlight>
              </a:rPr>
              <a:t>&lt;/S100FC:classification&gt;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a:solidFill>
                  <a:srgbClr val="000000"/>
                </a:solidFill>
                <a:highlight>
                  <a:srgbClr val="FFFFFF"/>
                </a:highlight>
              </a:rPr>
              <a:t>Administrative Division</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a:solidFill>
                  <a:srgbClr val="000000"/>
                </a:solidFill>
                <a:highlight>
                  <a:srgbClr val="FFFFFF"/>
                </a:highlight>
              </a:rPr>
              <a:t>Administrative division is a generic term for an administrative region within a country at a level below that of the sovereign state.</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administrativeDivision</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a:solidFill>
                  <a:srgbClr val="000000"/>
                </a:solidFill>
                <a:highlight>
                  <a:srgbClr val="FFFFFF"/>
                </a:highlight>
              </a:rPr>
              <a:t>text</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endParaRPr lang="en-GB" sz="500" dirty="0">
              <a:solidFill>
                <a:srgbClr val="000096"/>
              </a:solidFill>
              <a:highlight>
                <a:srgbClr val="FFFFFF"/>
              </a:highlight>
            </a:endParaRPr>
          </a:p>
        </p:txBody>
      </p:sp>
      <p:sp>
        <p:nvSpPr>
          <p:cNvPr id="11" name="Rectangle 10">
            <a:extLst>
              <a:ext uri="{FF2B5EF4-FFF2-40B4-BE49-F238E27FC236}">
                <a16:creationId xmlns:a16="http://schemas.microsoft.com/office/drawing/2014/main" id="{B572F441-897A-4359-964E-D7AC215736F3}"/>
              </a:ext>
            </a:extLst>
          </p:cNvPr>
          <p:cNvSpPr/>
          <p:nvPr/>
        </p:nvSpPr>
        <p:spPr>
          <a:xfrm>
            <a:off x="9311268" y="2925251"/>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Model</a:t>
            </a:r>
          </a:p>
        </p:txBody>
      </p:sp>
      <p:sp>
        <p:nvSpPr>
          <p:cNvPr id="12" name="Rectangle 11">
            <a:extLst>
              <a:ext uri="{FF2B5EF4-FFF2-40B4-BE49-F238E27FC236}">
                <a16:creationId xmlns:a16="http://schemas.microsoft.com/office/drawing/2014/main" id="{9647C9AB-AD99-4D40-8A7A-46C69408F8BF}"/>
              </a:ext>
            </a:extLst>
          </p:cNvPr>
          <p:cNvSpPr/>
          <p:nvPr/>
        </p:nvSpPr>
        <p:spPr>
          <a:xfrm>
            <a:off x="11040678" y="4340994"/>
            <a:ext cx="1045895"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Feature Catalogue</a:t>
            </a:r>
          </a:p>
        </p:txBody>
      </p:sp>
    </p:spTree>
    <p:extLst>
      <p:ext uri="{BB962C8B-B14F-4D97-AF65-F5344CB8AC3E}">
        <p14:creationId xmlns:p14="http://schemas.microsoft.com/office/powerpoint/2010/main" val="221233813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3551723-6A00-4206-BD23-1033E74F52A0}"/>
              </a:ext>
            </a:extLst>
          </p:cNvPr>
          <p:cNvSpPr/>
          <p:nvPr/>
        </p:nvSpPr>
        <p:spPr>
          <a:xfrm>
            <a:off x="3138985" y="72788"/>
            <a:ext cx="3370997" cy="837063"/>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A7BB2018-1E3C-42EC-B53F-A44A8AAAE193}"/>
              </a:ext>
            </a:extLst>
          </p:cNvPr>
          <p:cNvSpPr/>
          <p:nvPr/>
        </p:nvSpPr>
        <p:spPr>
          <a:xfrm>
            <a:off x="3673785" y="302035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Model</a:t>
            </a:r>
          </a:p>
        </p:txBody>
      </p:sp>
      <p:sp>
        <p:nvSpPr>
          <p:cNvPr id="4" name="Rectangle 3">
            <a:extLst>
              <a:ext uri="{FF2B5EF4-FFF2-40B4-BE49-F238E27FC236}">
                <a16:creationId xmlns:a16="http://schemas.microsoft.com/office/drawing/2014/main" id="{F6B7D893-75BD-4F50-8C97-6F51ED8D8BC3}"/>
              </a:ext>
            </a:extLst>
          </p:cNvPr>
          <p:cNvSpPr/>
          <p:nvPr/>
        </p:nvSpPr>
        <p:spPr>
          <a:xfrm>
            <a:off x="2317019"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Feature Catalogue</a:t>
            </a:r>
          </a:p>
        </p:txBody>
      </p:sp>
      <p:sp>
        <p:nvSpPr>
          <p:cNvPr id="5" name="Rectangle 4">
            <a:extLst>
              <a:ext uri="{FF2B5EF4-FFF2-40B4-BE49-F238E27FC236}">
                <a16:creationId xmlns:a16="http://schemas.microsoft.com/office/drawing/2014/main" id="{4934E9F1-10D5-48D6-9996-326EED9F5B19}"/>
              </a:ext>
            </a:extLst>
          </p:cNvPr>
          <p:cNvSpPr/>
          <p:nvPr/>
        </p:nvSpPr>
        <p:spPr>
          <a:xfrm>
            <a:off x="501033"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data</a:t>
            </a:r>
          </a:p>
        </p:txBody>
      </p:sp>
      <p:sp>
        <p:nvSpPr>
          <p:cNvPr id="6" name="Rectangle 5">
            <a:extLst>
              <a:ext uri="{FF2B5EF4-FFF2-40B4-BE49-F238E27FC236}">
                <a16:creationId xmlns:a16="http://schemas.microsoft.com/office/drawing/2014/main" id="{4B452442-59EF-46F5-86D4-0CD73349F836}"/>
              </a:ext>
            </a:extLst>
          </p:cNvPr>
          <p:cNvSpPr/>
          <p:nvPr/>
        </p:nvSpPr>
        <p:spPr>
          <a:xfrm>
            <a:off x="2317019" y="2915831"/>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i="1" dirty="0"/>
              <a:t>GML Schema</a:t>
            </a:r>
          </a:p>
        </p:txBody>
      </p:sp>
      <p:sp>
        <p:nvSpPr>
          <p:cNvPr id="7" name="Rectangle 6">
            <a:extLst>
              <a:ext uri="{FF2B5EF4-FFF2-40B4-BE49-F238E27FC236}">
                <a16:creationId xmlns:a16="http://schemas.microsoft.com/office/drawing/2014/main" id="{A8345D1A-CE36-4B29-B034-159C4C5C0B14}"/>
              </a:ext>
            </a:extLst>
          </p:cNvPr>
          <p:cNvSpPr/>
          <p:nvPr/>
        </p:nvSpPr>
        <p:spPr>
          <a:xfrm>
            <a:off x="2317019"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a:t>
            </a:r>
          </a:p>
          <a:p>
            <a:pPr algn="ctr"/>
            <a:r>
              <a:rPr lang="en-GB" sz="1200" dirty="0"/>
              <a:t>Extension</a:t>
            </a:r>
          </a:p>
        </p:txBody>
      </p:sp>
      <p:sp>
        <p:nvSpPr>
          <p:cNvPr id="8" name="Right Brace 7">
            <a:extLst>
              <a:ext uri="{FF2B5EF4-FFF2-40B4-BE49-F238E27FC236}">
                <a16:creationId xmlns:a16="http://schemas.microsoft.com/office/drawing/2014/main" id="{3C0B02B0-0048-4B85-A1F8-D92EDE97F031}"/>
              </a:ext>
            </a:extLst>
          </p:cNvPr>
          <p:cNvSpPr/>
          <p:nvPr/>
        </p:nvSpPr>
        <p:spPr>
          <a:xfrm>
            <a:off x="3293459" y="1861169"/>
            <a:ext cx="222531" cy="29738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5319AF11-BE99-4F79-8DBB-60A27DBC43A7}"/>
              </a:ext>
            </a:extLst>
          </p:cNvPr>
          <p:cNvCxnSpPr>
            <a:stCxn id="5" idx="3"/>
            <a:endCxn id="4" idx="1"/>
          </p:cNvCxnSpPr>
          <p:nvPr/>
        </p:nvCxnSpPr>
        <p:spPr>
          <a:xfrm>
            <a:off x="1411387" y="2370967"/>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9ACC5A8-6012-4ADD-871D-2E87880C22BE}"/>
              </a:ext>
            </a:extLst>
          </p:cNvPr>
          <p:cNvCxnSpPr>
            <a:stCxn id="4" idx="3"/>
            <a:endCxn id="3" idx="0"/>
          </p:cNvCxnSpPr>
          <p:nvPr/>
        </p:nvCxnSpPr>
        <p:spPr>
          <a:xfrm>
            <a:off x="3227373" y="2370967"/>
            <a:ext cx="901589" cy="6493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C8787D9-F457-47C9-9277-BB81A4094C3B}"/>
              </a:ext>
            </a:extLst>
          </p:cNvPr>
          <p:cNvCxnSpPr>
            <a:stCxn id="7" idx="3"/>
            <a:endCxn id="3" idx="2"/>
          </p:cNvCxnSpPr>
          <p:nvPr/>
        </p:nvCxnSpPr>
        <p:spPr>
          <a:xfrm flipV="1">
            <a:off x="3227373" y="3675807"/>
            <a:ext cx="901589" cy="534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E9C82A-BFE8-43A7-823A-0F1DB437039F}"/>
              </a:ext>
            </a:extLst>
          </p:cNvPr>
          <p:cNvSpPr/>
          <p:nvPr/>
        </p:nvSpPr>
        <p:spPr>
          <a:xfrm>
            <a:off x="501033"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9" name="Straight Arrow Connector 18">
            <a:extLst>
              <a:ext uri="{FF2B5EF4-FFF2-40B4-BE49-F238E27FC236}">
                <a16:creationId xmlns:a16="http://schemas.microsoft.com/office/drawing/2014/main" id="{59818A32-2CFD-4C3A-97B4-F9F818DDD2D2}"/>
              </a:ext>
            </a:extLst>
          </p:cNvPr>
          <p:cNvCxnSpPr>
            <a:stCxn id="17" idx="3"/>
            <a:endCxn id="7" idx="1"/>
          </p:cNvCxnSpPr>
          <p:nvPr/>
        </p:nvCxnSpPr>
        <p:spPr>
          <a:xfrm>
            <a:off x="1411387" y="4210556"/>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DF86B3-3BB9-4827-A8F1-D64E64015368}"/>
              </a:ext>
            </a:extLst>
          </p:cNvPr>
          <p:cNvSpPr/>
          <p:nvPr/>
        </p:nvSpPr>
        <p:spPr>
          <a:xfrm>
            <a:off x="8450109"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data</a:t>
            </a:r>
          </a:p>
        </p:txBody>
      </p:sp>
      <p:sp>
        <p:nvSpPr>
          <p:cNvPr id="21" name="Rectangle 20">
            <a:extLst>
              <a:ext uri="{FF2B5EF4-FFF2-40B4-BE49-F238E27FC236}">
                <a16:creationId xmlns:a16="http://schemas.microsoft.com/office/drawing/2014/main" id="{84A2973B-31B5-48D0-8E2C-06C59BED4A05}"/>
              </a:ext>
            </a:extLst>
          </p:cNvPr>
          <p:cNvSpPr/>
          <p:nvPr/>
        </p:nvSpPr>
        <p:spPr>
          <a:xfrm>
            <a:off x="9874981"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API</a:t>
            </a:r>
          </a:p>
        </p:txBody>
      </p:sp>
      <p:sp>
        <p:nvSpPr>
          <p:cNvPr id="22" name="Rectangle 21">
            <a:extLst>
              <a:ext uri="{FF2B5EF4-FFF2-40B4-BE49-F238E27FC236}">
                <a16:creationId xmlns:a16="http://schemas.microsoft.com/office/drawing/2014/main" id="{FBC95427-C1DF-46E6-AF1C-BDC48D63844D}"/>
              </a:ext>
            </a:extLst>
          </p:cNvPr>
          <p:cNvSpPr/>
          <p:nvPr/>
        </p:nvSpPr>
        <p:spPr>
          <a:xfrm>
            <a:off x="6973313"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metadata</a:t>
            </a:r>
          </a:p>
        </p:txBody>
      </p:sp>
      <p:cxnSp>
        <p:nvCxnSpPr>
          <p:cNvPr id="24" name="Straight Arrow Connector 23">
            <a:extLst>
              <a:ext uri="{FF2B5EF4-FFF2-40B4-BE49-F238E27FC236}">
                <a16:creationId xmlns:a16="http://schemas.microsoft.com/office/drawing/2014/main" id="{668142B5-9713-44B1-BBE0-2469DDFC2BDA}"/>
              </a:ext>
            </a:extLst>
          </p:cNvPr>
          <p:cNvCxnSpPr>
            <a:stCxn id="20" idx="3"/>
            <a:endCxn id="21" idx="1"/>
          </p:cNvCxnSpPr>
          <p:nvPr/>
        </p:nvCxnSpPr>
        <p:spPr>
          <a:xfrm>
            <a:off x="9360463" y="1861169"/>
            <a:ext cx="514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4F3DF8-15A6-4260-A16F-57901B6FC1BD}"/>
              </a:ext>
            </a:extLst>
          </p:cNvPr>
          <p:cNvCxnSpPr>
            <a:stCxn id="22" idx="3"/>
            <a:endCxn id="20" idx="1"/>
          </p:cNvCxnSpPr>
          <p:nvPr/>
        </p:nvCxnSpPr>
        <p:spPr>
          <a:xfrm>
            <a:off x="7883667" y="1861169"/>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7BA0D6-9572-4B6B-BB94-2C01905CABBC}"/>
              </a:ext>
            </a:extLst>
          </p:cNvPr>
          <p:cNvSpPr/>
          <p:nvPr/>
        </p:nvSpPr>
        <p:spPr>
          <a:xfrm>
            <a:off x="10099201" y="3919243"/>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28" name="Rectangle 27">
            <a:extLst>
              <a:ext uri="{FF2B5EF4-FFF2-40B4-BE49-F238E27FC236}">
                <a16:creationId xmlns:a16="http://schemas.microsoft.com/office/drawing/2014/main" id="{279742E9-51C8-45DE-8411-B727422C2B49}"/>
              </a:ext>
            </a:extLst>
          </p:cNvPr>
          <p:cNvSpPr/>
          <p:nvPr/>
        </p:nvSpPr>
        <p:spPr>
          <a:xfrm>
            <a:off x="8377282" y="3919243"/>
            <a:ext cx="1045895"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30" name="Rectangle 29">
            <a:extLst>
              <a:ext uri="{FF2B5EF4-FFF2-40B4-BE49-F238E27FC236}">
                <a16:creationId xmlns:a16="http://schemas.microsoft.com/office/drawing/2014/main" id="{18D18976-F124-4678-B7F4-8D214C554714}"/>
              </a:ext>
            </a:extLst>
          </p:cNvPr>
          <p:cNvSpPr/>
          <p:nvPr/>
        </p:nvSpPr>
        <p:spPr>
          <a:xfrm>
            <a:off x="6973313" y="391924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34" name="Straight Arrow Connector 33">
            <a:extLst>
              <a:ext uri="{FF2B5EF4-FFF2-40B4-BE49-F238E27FC236}">
                <a16:creationId xmlns:a16="http://schemas.microsoft.com/office/drawing/2014/main" id="{F48DFCFD-8AB7-49EC-86C0-55152E89399E}"/>
              </a:ext>
            </a:extLst>
          </p:cNvPr>
          <p:cNvCxnSpPr>
            <a:cxnSpLocks/>
            <a:stCxn id="28" idx="3"/>
            <a:endCxn id="27" idx="1"/>
          </p:cNvCxnSpPr>
          <p:nvPr/>
        </p:nvCxnSpPr>
        <p:spPr>
          <a:xfrm>
            <a:off x="9423177" y="4246970"/>
            <a:ext cx="67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ADC0CC-5CF1-4388-BAFC-B618ED71B8DE}"/>
              </a:ext>
            </a:extLst>
          </p:cNvPr>
          <p:cNvCxnSpPr>
            <a:cxnSpLocks/>
            <a:stCxn id="30" idx="3"/>
            <a:endCxn id="28" idx="1"/>
          </p:cNvCxnSpPr>
          <p:nvPr/>
        </p:nvCxnSpPr>
        <p:spPr>
          <a:xfrm>
            <a:off x="7883667" y="4246970"/>
            <a:ext cx="493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5B7A2D-7505-4B25-A00A-CD95151B3CE1}"/>
              </a:ext>
            </a:extLst>
          </p:cNvPr>
          <p:cNvSpPr txBox="1"/>
          <p:nvPr/>
        </p:nvSpPr>
        <p:spPr>
          <a:xfrm>
            <a:off x="6426898" y="3958017"/>
            <a:ext cx="45719" cy="523220"/>
          </a:xfrm>
          <a:prstGeom prst="rect">
            <a:avLst/>
          </a:prstGeom>
          <a:noFill/>
        </p:spPr>
        <p:txBody>
          <a:bodyPr wrap="square" rtlCol="0">
            <a:spAutoFit/>
          </a:bodyPr>
          <a:lstStyle/>
          <a:p>
            <a:r>
              <a:rPr lang="en-GB" sz="2800" dirty="0">
                <a:solidFill>
                  <a:srgbClr val="FF0000"/>
                </a:solidFill>
              </a:rPr>
              <a:t>?</a:t>
            </a:r>
          </a:p>
        </p:txBody>
      </p:sp>
      <p:cxnSp>
        <p:nvCxnSpPr>
          <p:cNvPr id="43" name="Straight Arrow Connector 42">
            <a:extLst>
              <a:ext uri="{FF2B5EF4-FFF2-40B4-BE49-F238E27FC236}">
                <a16:creationId xmlns:a16="http://schemas.microsoft.com/office/drawing/2014/main" id="{BED6CA4E-17B4-47FC-8600-D551BD9ED980}"/>
              </a:ext>
            </a:extLst>
          </p:cNvPr>
          <p:cNvCxnSpPr/>
          <p:nvPr/>
        </p:nvCxnSpPr>
        <p:spPr>
          <a:xfrm>
            <a:off x="3424432" y="471654"/>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7768CD6-3280-47E9-A436-036721D56236}"/>
              </a:ext>
            </a:extLst>
          </p:cNvPr>
          <p:cNvSpPr txBox="1"/>
          <p:nvPr/>
        </p:nvSpPr>
        <p:spPr>
          <a:xfrm>
            <a:off x="4517409" y="286988"/>
            <a:ext cx="1712328" cy="369332"/>
          </a:xfrm>
          <a:prstGeom prst="rect">
            <a:avLst/>
          </a:prstGeom>
          <a:noFill/>
        </p:spPr>
        <p:txBody>
          <a:bodyPr wrap="none" rtlCol="0">
            <a:spAutoFit/>
          </a:bodyPr>
          <a:lstStyle/>
          <a:p>
            <a:r>
              <a:rPr lang="en-GB" dirty="0"/>
              <a:t>= derived from</a:t>
            </a:r>
          </a:p>
        </p:txBody>
      </p:sp>
    </p:spTree>
    <p:extLst>
      <p:ext uri="{BB962C8B-B14F-4D97-AF65-F5344CB8AC3E}">
        <p14:creationId xmlns:p14="http://schemas.microsoft.com/office/powerpoint/2010/main" val="45959436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D08F5-5A3E-47B6-83B0-60B422687243}"/>
              </a:ext>
            </a:extLst>
          </p:cNvPr>
          <p:cNvSpPr txBox="1"/>
          <p:nvPr/>
        </p:nvSpPr>
        <p:spPr>
          <a:xfrm>
            <a:off x="146231" y="213653"/>
            <a:ext cx="232788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METADATA</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TextBox 3">
            <a:extLst>
              <a:ext uri="{FF2B5EF4-FFF2-40B4-BE49-F238E27FC236}">
                <a16:creationId xmlns:a16="http://schemas.microsoft.com/office/drawing/2014/main" id="{9D851DAC-E90E-4AD2-BDC8-0EBBC24DD696}"/>
              </a:ext>
            </a:extLst>
          </p:cNvPr>
          <p:cNvSpPr txBox="1"/>
          <p:nvPr/>
        </p:nvSpPr>
        <p:spPr>
          <a:xfrm>
            <a:off x="425717" y="1582340"/>
            <a:ext cx="5869086" cy="3693319"/>
          </a:xfrm>
          <a:prstGeom prst="rect">
            <a:avLst/>
          </a:prstGeom>
          <a:noFill/>
        </p:spPr>
        <p:txBody>
          <a:bodyPr wrap="square" rtlCol="0">
            <a:spAutoFit/>
          </a:bodyPr>
          <a:lstStyle/>
          <a:p>
            <a:pPr marL="285750" indent="-285750">
              <a:buFont typeface="Arial" panose="020B0604020202020204" pitchFamily="34" charset="0"/>
              <a:buChar char="•"/>
            </a:pPr>
            <a:r>
              <a:rPr lang="en-GB" dirty="0"/>
              <a:t>So a slightly different approach for metadata is to model it using the S-100 general feature model</a:t>
            </a:r>
          </a:p>
          <a:p>
            <a:pPr marL="285750" indent="-285750">
              <a:buFont typeface="Arial" panose="020B0604020202020204" pitchFamily="34" charset="0"/>
              <a:buChar char="•"/>
            </a:pPr>
            <a:r>
              <a:rPr lang="en-GB" dirty="0"/>
              <a:t>Use the same data modelling approach for metadata as data</a:t>
            </a:r>
          </a:p>
          <a:p>
            <a:pPr marL="285750" indent="-285750">
              <a:buFont typeface="Arial" panose="020B0604020202020204" pitchFamily="34" charset="0"/>
              <a:buChar char="•"/>
            </a:pPr>
            <a:r>
              <a:rPr lang="en-GB" dirty="0"/>
              <a:t>But use OGC Records API “attributes” and sub-attributes</a:t>
            </a:r>
          </a:p>
          <a:p>
            <a:pPr marL="285750" indent="-285750">
              <a:buFont typeface="Arial" panose="020B0604020202020204" pitchFamily="34" charset="0"/>
              <a:buChar char="•"/>
            </a:pPr>
            <a:r>
              <a:rPr lang="en-GB" dirty="0"/>
              <a:t>Then we can make metadata as an extension of S-100 data</a:t>
            </a:r>
          </a:p>
          <a:p>
            <a:pPr marL="742950" lvl="1" indent="-285750">
              <a:buFont typeface="Arial" panose="020B0604020202020204" pitchFamily="34" charset="0"/>
              <a:buChar char="•"/>
            </a:pPr>
            <a:r>
              <a:rPr lang="en-GB" dirty="0"/>
              <a:t>Conforms to S-100 GFM</a:t>
            </a:r>
          </a:p>
          <a:p>
            <a:pPr marL="742950" lvl="1" indent="-285750">
              <a:buFont typeface="Arial" panose="020B0604020202020204" pitchFamily="34" charset="0"/>
              <a:buChar char="•"/>
            </a:pPr>
            <a:r>
              <a:rPr lang="en-GB" dirty="0"/>
              <a:t>“native types”</a:t>
            </a:r>
          </a:p>
          <a:p>
            <a:pPr marL="742950" lvl="1" indent="-285750">
              <a:buFont typeface="Arial" panose="020B0604020202020204" pitchFamily="34" charset="0"/>
              <a:buChar char="•"/>
            </a:pPr>
            <a:r>
              <a:rPr lang="en-GB" dirty="0"/>
              <a:t>Similar to OGC API philosophy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(sort of) what IHO S-128 does…</a:t>
            </a:r>
          </a:p>
        </p:txBody>
      </p:sp>
      <p:sp>
        <p:nvSpPr>
          <p:cNvPr id="7" name="Rectangle 6">
            <a:extLst>
              <a:ext uri="{FF2B5EF4-FFF2-40B4-BE49-F238E27FC236}">
                <a16:creationId xmlns:a16="http://schemas.microsoft.com/office/drawing/2014/main" id="{E211A61E-B680-48EA-9956-C508D0E3AE87}"/>
              </a:ext>
            </a:extLst>
          </p:cNvPr>
          <p:cNvSpPr/>
          <p:nvPr/>
        </p:nvSpPr>
        <p:spPr>
          <a:xfrm>
            <a:off x="10296443" y="2773546"/>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8" name="Rectangle 7">
            <a:extLst>
              <a:ext uri="{FF2B5EF4-FFF2-40B4-BE49-F238E27FC236}">
                <a16:creationId xmlns:a16="http://schemas.microsoft.com/office/drawing/2014/main" id="{D9DBE55C-90CD-4980-9971-57B05FA2C83D}"/>
              </a:ext>
            </a:extLst>
          </p:cNvPr>
          <p:cNvSpPr/>
          <p:nvPr/>
        </p:nvSpPr>
        <p:spPr>
          <a:xfrm>
            <a:off x="8574524" y="2773546"/>
            <a:ext cx="1045895"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9" name="Rectangle 8">
            <a:extLst>
              <a:ext uri="{FF2B5EF4-FFF2-40B4-BE49-F238E27FC236}">
                <a16:creationId xmlns:a16="http://schemas.microsoft.com/office/drawing/2014/main" id="{F536FD54-E73F-411B-8B0D-CC7A3B827F01}"/>
              </a:ext>
            </a:extLst>
          </p:cNvPr>
          <p:cNvSpPr/>
          <p:nvPr/>
        </p:nvSpPr>
        <p:spPr>
          <a:xfrm>
            <a:off x="7170555" y="2773546"/>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0" name="Straight Arrow Connector 9">
            <a:extLst>
              <a:ext uri="{FF2B5EF4-FFF2-40B4-BE49-F238E27FC236}">
                <a16:creationId xmlns:a16="http://schemas.microsoft.com/office/drawing/2014/main" id="{29E40695-73FE-44BA-9ECA-2C172C7AC417}"/>
              </a:ext>
            </a:extLst>
          </p:cNvPr>
          <p:cNvCxnSpPr>
            <a:cxnSpLocks/>
            <a:stCxn id="8" idx="3"/>
            <a:endCxn id="7" idx="1"/>
          </p:cNvCxnSpPr>
          <p:nvPr/>
        </p:nvCxnSpPr>
        <p:spPr>
          <a:xfrm>
            <a:off x="9620419" y="3101273"/>
            <a:ext cx="67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CADF42-61C3-4270-A50A-A5A9FE548CFB}"/>
              </a:ext>
            </a:extLst>
          </p:cNvPr>
          <p:cNvCxnSpPr>
            <a:cxnSpLocks/>
            <a:stCxn id="9" idx="3"/>
            <a:endCxn id="8" idx="1"/>
          </p:cNvCxnSpPr>
          <p:nvPr/>
        </p:nvCxnSpPr>
        <p:spPr>
          <a:xfrm>
            <a:off x="8080909" y="3101273"/>
            <a:ext cx="493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29987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77EAFA-6C1B-4E2B-B192-53BF0603CD92}"/>
              </a:ext>
            </a:extLst>
          </p:cNvPr>
          <p:cNvPicPr>
            <a:picLocks noChangeAspect="1"/>
          </p:cNvPicPr>
          <p:nvPr/>
        </p:nvPicPr>
        <p:blipFill>
          <a:blip r:embed="rId2"/>
          <a:stretch>
            <a:fillRect/>
          </a:stretch>
        </p:blipFill>
        <p:spPr>
          <a:xfrm>
            <a:off x="5183649" y="1640660"/>
            <a:ext cx="3147101" cy="3172078"/>
          </a:xfrm>
          <a:prstGeom prst="rect">
            <a:avLst/>
          </a:prstGeom>
        </p:spPr>
      </p:pic>
      <p:pic>
        <p:nvPicPr>
          <p:cNvPr id="4" name="Picture 3">
            <a:extLst>
              <a:ext uri="{FF2B5EF4-FFF2-40B4-BE49-F238E27FC236}">
                <a16:creationId xmlns:a16="http://schemas.microsoft.com/office/drawing/2014/main" id="{25C57FA2-CA1E-425D-9D0F-83BBCDF35034}"/>
              </a:ext>
            </a:extLst>
          </p:cNvPr>
          <p:cNvPicPr>
            <a:picLocks noChangeAspect="1"/>
          </p:cNvPicPr>
          <p:nvPr/>
        </p:nvPicPr>
        <p:blipFill>
          <a:blip r:embed="rId3"/>
          <a:stretch>
            <a:fillRect/>
          </a:stretch>
        </p:blipFill>
        <p:spPr>
          <a:xfrm>
            <a:off x="9636940" y="1780971"/>
            <a:ext cx="2177061" cy="2246839"/>
          </a:xfrm>
          <a:prstGeom prst="rect">
            <a:avLst/>
          </a:prstGeom>
        </p:spPr>
      </p:pic>
      <p:sp>
        <p:nvSpPr>
          <p:cNvPr id="6" name="TextBox 5">
            <a:extLst>
              <a:ext uri="{FF2B5EF4-FFF2-40B4-BE49-F238E27FC236}">
                <a16:creationId xmlns:a16="http://schemas.microsoft.com/office/drawing/2014/main" id="{F13A12BF-D6DE-42B6-9265-06F290C91B30}"/>
              </a:ext>
            </a:extLst>
          </p:cNvPr>
          <p:cNvSpPr txBox="1"/>
          <p:nvPr/>
        </p:nvSpPr>
        <p:spPr>
          <a:xfrm>
            <a:off x="6342132" y="1996406"/>
            <a:ext cx="2688579" cy="4247317"/>
          </a:xfrm>
          <a:prstGeom prst="rect">
            <a:avLst/>
          </a:prstGeom>
          <a:noFill/>
        </p:spPr>
        <p:txBody>
          <a:bodyPr wrap="square">
            <a:spAutoFit/>
          </a:bodyPr>
          <a:lstStyle/>
          <a:p>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OGCRecordsFC</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&lt;S100FC:scope&gt;</a:t>
            </a:r>
            <a:r>
              <a:rPr lang="en-GB" sz="500" dirty="0">
                <a:solidFill>
                  <a:srgbClr val="000000"/>
                </a:solidFill>
                <a:highlight>
                  <a:srgbClr val="FFFFFF"/>
                </a:highlight>
              </a:rPr>
              <a:t>global</a:t>
            </a:r>
            <a:r>
              <a:rPr lang="en-GB" sz="500" dirty="0">
                <a:solidFill>
                  <a:srgbClr val="000096"/>
                </a:solidFill>
                <a:highlight>
                  <a:srgbClr val="FFFFFF"/>
                </a:highlight>
              </a:rPr>
              <a:t>&lt;/S100FC:scope&gt;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&lt;S100FC:fieldOfApplication&gt;</a:t>
            </a:r>
            <a:r>
              <a:rPr lang="en-GB" sz="500" dirty="0">
                <a:solidFill>
                  <a:srgbClr val="000000"/>
                </a:solidFill>
                <a:highlight>
                  <a:srgbClr val="FFFFFF"/>
                </a:highlight>
              </a:rPr>
              <a:t>none</a:t>
            </a:r>
            <a:r>
              <a:rPr lang="en-GB" sz="500" dirty="0">
                <a:solidFill>
                  <a:srgbClr val="000096"/>
                </a:solidFill>
                <a:highlight>
                  <a:srgbClr val="FFFFFF"/>
                </a:highlight>
              </a:rPr>
              <a:t>&lt;/S100FC:fieldOfApplication&gt;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&lt;S100FC:versionNumber&gt;</a:t>
            </a:r>
            <a:r>
              <a:rPr lang="en-GB" sz="500" dirty="0">
                <a:solidFill>
                  <a:srgbClr val="000000"/>
                </a:solidFill>
                <a:highlight>
                  <a:srgbClr val="FFFFFF"/>
                </a:highlight>
              </a:rPr>
              <a:t>0.0</a:t>
            </a:r>
            <a:r>
              <a:rPr lang="en-GB" sz="500" dirty="0">
                <a:solidFill>
                  <a:srgbClr val="000096"/>
                </a:solidFill>
                <a:highlight>
                  <a:srgbClr val="FFFFFF"/>
                </a:highlight>
              </a:rPr>
              <a:t>&lt;/S100FC:versionNumber&gt;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&lt;S100FC:versionDate&gt;</a:t>
            </a:r>
            <a:r>
              <a:rPr lang="en-GB" sz="500" dirty="0">
                <a:solidFill>
                  <a:srgbClr val="000000"/>
                </a:solidFill>
                <a:highlight>
                  <a:srgbClr val="FFFFFF"/>
                </a:highlight>
              </a:rPr>
              <a:t>2021-10-29+01:00</a:t>
            </a:r>
            <a:r>
              <a:rPr lang="en-GB" sz="500" dirty="0">
                <a:solidFill>
                  <a:srgbClr val="000096"/>
                </a:solidFill>
                <a:highlight>
                  <a:srgbClr val="FFFFFF"/>
                </a:highlight>
              </a:rPr>
              <a:t>&lt;/S100FC:versionDate&gt;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&lt;S100CI:role&gt;</a:t>
            </a:r>
            <a:r>
              <a:rPr lang="en-GB" sz="500" dirty="0">
                <a:solidFill>
                  <a:srgbClr val="000000"/>
                </a:solidFill>
                <a:highlight>
                  <a:srgbClr val="FFFFFF"/>
                </a:highlight>
              </a:rPr>
              <a:t>author</a:t>
            </a:r>
            <a:r>
              <a:rPr lang="en-GB" sz="500" dirty="0">
                <a:solidFill>
                  <a:srgbClr val="000096"/>
                </a:solidFill>
                <a:highlight>
                  <a:srgbClr val="FFFFFF"/>
                </a:highlight>
              </a:rPr>
              <a:t>&lt;/S100CI:role&gt;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&lt;S100CI:name&gt;</a:t>
            </a:r>
            <a:r>
              <a:rPr lang="en-GB" sz="500" dirty="0">
                <a:solidFill>
                  <a:srgbClr val="000000"/>
                </a:solidFill>
                <a:highlight>
                  <a:srgbClr val="FFFFFF"/>
                </a:highlight>
              </a:rPr>
              <a:t>None</a:t>
            </a:r>
            <a:r>
              <a:rPr lang="en-GB" sz="500" dirty="0">
                <a:solidFill>
                  <a:srgbClr val="000096"/>
                </a:solidFill>
                <a:highlight>
                  <a:srgbClr val="FFFFFF"/>
                </a:highlight>
              </a:rPr>
              <a:t>&lt;/S100CI:name&gt;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&lt;S100CI:city&gt;</a:t>
            </a:r>
            <a:r>
              <a:rPr lang="en-GB" sz="500" dirty="0">
                <a:solidFill>
                  <a:srgbClr val="000000"/>
                </a:solidFill>
                <a:highlight>
                  <a:srgbClr val="FFFFFF"/>
                </a:highlight>
              </a:rPr>
              <a:t>Frome</a:t>
            </a:r>
            <a:r>
              <a:rPr lang="en-GB" sz="500" dirty="0">
                <a:solidFill>
                  <a:srgbClr val="000096"/>
                </a:solidFill>
                <a:highlight>
                  <a:srgbClr val="FFFFFF"/>
                </a:highlight>
              </a:rPr>
              <a:t>&lt;/S100CI:city&gt;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&lt;S100CI:administrativeArea&gt;</a:t>
            </a:r>
            <a:r>
              <a:rPr lang="en-GB" sz="500" dirty="0">
                <a:solidFill>
                  <a:srgbClr val="000000"/>
                </a:solidFill>
                <a:highlight>
                  <a:srgbClr val="FFFFFF"/>
                </a:highlight>
              </a:rPr>
              <a:t>Somerset</a:t>
            </a:r>
            <a:r>
              <a:rPr lang="en-GB" sz="500" dirty="0">
                <a:solidFill>
                  <a:srgbClr val="000096"/>
                </a:solidFill>
                <a:highlight>
                  <a:srgbClr val="FFFFFF"/>
                </a:highlight>
              </a:rPr>
              <a:t>&lt;/S100CI:administrativeArea&gt;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&lt;S100CI:country&gt;</a:t>
            </a:r>
            <a:r>
              <a:rPr lang="en-GB" sz="500" dirty="0">
                <a:solidFill>
                  <a:srgbClr val="000000"/>
                </a:solidFill>
                <a:highlight>
                  <a:srgbClr val="FFFFFF"/>
                </a:highlight>
              </a:rPr>
              <a:t>UK</a:t>
            </a:r>
            <a:r>
              <a:rPr lang="en-GB" sz="500" dirty="0">
                <a:solidFill>
                  <a:srgbClr val="000096"/>
                </a:solidFill>
                <a:highlight>
                  <a:srgbClr val="FFFFFF"/>
                </a:highlight>
              </a:rPr>
              <a:t>&lt;/S100CI:country&gt;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&lt;S100CI:electronicMailAddress&gt;</a:t>
            </a:r>
            <a:r>
              <a:rPr lang="en-GB" sz="500" dirty="0">
                <a:solidFill>
                  <a:srgbClr val="000000"/>
                </a:solidFill>
                <a:highlight>
                  <a:srgbClr val="FFFFFF"/>
                </a:highlight>
              </a:rPr>
              <a:t>jp@jpsworldoffun.com</a:t>
            </a:r>
            <a:r>
              <a:rPr lang="en-GB" sz="500" dirty="0">
                <a:solidFill>
                  <a:srgbClr val="000096"/>
                </a:solidFill>
                <a:highlight>
                  <a:srgbClr val="FFFFFF"/>
                </a:highlight>
              </a:rPr>
              <a:t>&lt;/S100CI:electronicMailAddress&gt;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&lt;S100CI:linkage&gt;</a:t>
            </a:r>
            <a:r>
              <a:rPr lang="en-GB" sz="500" dirty="0">
                <a:solidFill>
                  <a:srgbClr val="000000"/>
                </a:solidFill>
                <a:highlight>
                  <a:srgbClr val="FFFFFF"/>
                </a:highlight>
              </a:rPr>
              <a:t>www.iictechnologies.com</a:t>
            </a:r>
            <a:r>
              <a:rPr lang="en-GB" sz="500" dirty="0">
                <a:solidFill>
                  <a:srgbClr val="000096"/>
                </a:solidFill>
                <a:highlight>
                  <a:srgbClr val="FFFFFF"/>
                </a:highlight>
              </a:rPr>
              <a:t>&lt;/S100CI:linkage&gt;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&lt;S100FC:classification&gt;</a:t>
            </a:r>
            <a:r>
              <a:rPr lang="en-GB" sz="500" dirty="0">
                <a:solidFill>
                  <a:srgbClr val="000000"/>
                </a:solidFill>
                <a:highlight>
                  <a:srgbClr val="FFFFFF"/>
                </a:highlight>
              </a:rPr>
              <a:t>unclassified</a:t>
            </a:r>
            <a:r>
              <a:rPr lang="en-GB" sz="500" dirty="0">
                <a:solidFill>
                  <a:srgbClr val="000096"/>
                </a:solidFill>
                <a:highlight>
                  <a:srgbClr val="FFFFFF"/>
                </a:highlight>
              </a:rPr>
              <a:t>&lt;/S100FC:classification&gt;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recordUpdated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recordUpdated</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recordUpdated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err="1">
                <a:solidFill>
                  <a:srgbClr val="000000"/>
                </a:solidFill>
                <a:highlight>
                  <a:srgbClr val="FFFFFF"/>
                </a:highlight>
              </a:rPr>
              <a:t>dateTime</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griddingMethod</a:t>
            </a:r>
            <a:r>
              <a:rPr lang="en-GB" sz="500" dirty="0">
                <a:solidFill>
                  <a:srgbClr val="000000"/>
                </a:solidFill>
                <a:highlight>
                  <a:srgbClr val="FFFFFF"/>
                </a:highlight>
              </a:rPr>
              <a:t>, used for S-102 grid data</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a:solidFill>
                  <a:srgbClr val="000000"/>
                </a:solidFill>
                <a:highlight>
                  <a:srgbClr val="FFFFFF"/>
                </a:highlight>
              </a:rPr>
              <a:t>enumeration</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historicalObservation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historicalObservation</a:t>
            </a:r>
            <a:r>
              <a:rPr lang="en-GB" sz="500" dirty="0">
                <a:solidFill>
                  <a:srgbClr val="000000"/>
                </a:solidFill>
                <a:highlight>
                  <a:srgbClr val="FFFFFF"/>
                </a:highlight>
              </a:rPr>
              <a:t> - from S-102 Product </a:t>
            </a:r>
            <a:r>
              <a:rPr lang="en-GB" sz="500" dirty="0" err="1">
                <a:solidFill>
                  <a:srgbClr val="000000"/>
                </a:solidFill>
                <a:highlight>
                  <a:srgbClr val="FFFFFF"/>
                </a:highlight>
              </a:rPr>
              <a:t>Specifcation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1</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2</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endParaRPr lang="en-GB" sz="500" dirty="0"/>
          </a:p>
        </p:txBody>
      </p:sp>
      <p:pic>
        <p:nvPicPr>
          <p:cNvPr id="10" name="Picture 9">
            <a:extLst>
              <a:ext uri="{FF2B5EF4-FFF2-40B4-BE49-F238E27FC236}">
                <a16:creationId xmlns:a16="http://schemas.microsoft.com/office/drawing/2014/main" id="{8072E4B0-674A-4A04-8C43-6845262655C8}"/>
              </a:ext>
            </a:extLst>
          </p:cNvPr>
          <p:cNvPicPr>
            <a:picLocks noChangeAspect="1"/>
          </p:cNvPicPr>
          <p:nvPr/>
        </p:nvPicPr>
        <p:blipFill rotWithShape="1">
          <a:blip r:embed="rId4"/>
          <a:srcRect b="7189"/>
          <a:stretch/>
        </p:blipFill>
        <p:spPr>
          <a:xfrm>
            <a:off x="134959" y="322207"/>
            <a:ext cx="2930397" cy="1767259"/>
          </a:xfrm>
          <a:prstGeom prst="rect">
            <a:avLst/>
          </a:prstGeom>
          <a:ln>
            <a:solidFill>
              <a:schemeClr val="tx1"/>
            </a:solidFill>
          </a:ln>
        </p:spPr>
      </p:pic>
      <p:sp>
        <p:nvSpPr>
          <p:cNvPr id="11" name="Rectangle 1">
            <a:extLst>
              <a:ext uri="{FF2B5EF4-FFF2-40B4-BE49-F238E27FC236}">
                <a16:creationId xmlns:a16="http://schemas.microsoft.com/office/drawing/2014/main" id="{2542A6B2-FDE9-4002-B1F0-5F0385CB0C65}"/>
              </a:ext>
            </a:extLst>
          </p:cNvPr>
          <p:cNvSpPr>
            <a:spLocks noChangeArrowheads="1"/>
          </p:cNvSpPr>
          <p:nvPr/>
        </p:nvSpPr>
        <p:spPr bwMode="auto">
          <a:xfrm>
            <a:off x="1000408" y="2150295"/>
            <a:ext cx="3530146" cy="409342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geoj.append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geometry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Polygon</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coordinates</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geomap.put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(nm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st_geomfromtext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st_setsrid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",4326)"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stmt2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values("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nm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sz</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 =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.getNextFeatureID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typeOfProductFormat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"ISO/IEC 8211"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chartNumber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compilationScale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"45000"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producerCode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.substring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"not applicable"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"2019-04-05"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issueDate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productType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//add(new treenod2(10, 0, 0, t,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specificUsage</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"approach",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sA</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"2021-10-30"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 Chart"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"Auto-generated 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"contactPoint"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"NOAA, US"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"externalId"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"oceans"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"navigation"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"_metadata-anytext"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"7e46_"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"recordUpdated"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.addFeature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nds,nm,ftyp.</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FEATURE_TYPE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Prim.</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SURFACE</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"GID_"</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CB2685B-D27F-44E4-9759-09762520D3AD}"/>
              </a:ext>
            </a:extLst>
          </p:cNvPr>
          <p:cNvSpPr/>
          <p:nvPr/>
        </p:nvSpPr>
        <p:spPr>
          <a:xfrm>
            <a:off x="10372162" y="4412857"/>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14" name="Rectangle 13">
            <a:extLst>
              <a:ext uri="{FF2B5EF4-FFF2-40B4-BE49-F238E27FC236}">
                <a16:creationId xmlns:a16="http://schemas.microsoft.com/office/drawing/2014/main" id="{3FAA8E44-AC3E-40FD-B916-A73D0FE6F579}"/>
              </a:ext>
            </a:extLst>
          </p:cNvPr>
          <p:cNvSpPr/>
          <p:nvPr/>
        </p:nvSpPr>
        <p:spPr>
          <a:xfrm>
            <a:off x="6914503" y="4259108"/>
            <a:ext cx="1045895"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15" name="Rectangle 14">
            <a:extLst>
              <a:ext uri="{FF2B5EF4-FFF2-40B4-BE49-F238E27FC236}">
                <a16:creationId xmlns:a16="http://schemas.microsoft.com/office/drawing/2014/main" id="{2F741902-3610-4463-AE10-1A36FF4F9B43}"/>
              </a:ext>
            </a:extLst>
          </p:cNvPr>
          <p:cNvSpPr/>
          <p:nvPr/>
        </p:nvSpPr>
        <p:spPr>
          <a:xfrm>
            <a:off x="2912329" y="2919225"/>
            <a:ext cx="910354"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6" name="Straight Arrow Connector 15">
            <a:extLst>
              <a:ext uri="{FF2B5EF4-FFF2-40B4-BE49-F238E27FC236}">
                <a16:creationId xmlns:a16="http://schemas.microsoft.com/office/drawing/2014/main" id="{BB3B072A-091D-446A-8A69-67A63F3AB97E}"/>
              </a:ext>
            </a:extLst>
          </p:cNvPr>
          <p:cNvCxnSpPr>
            <a:cxnSpLocks/>
            <a:stCxn id="14" idx="3"/>
            <a:endCxn id="13" idx="1"/>
          </p:cNvCxnSpPr>
          <p:nvPr/>
        </p:nvCxnSpPr>
        <p:spPr>
          <a:xfrm>
            <a:off x="7960398" y="4586835"/>
            <a:ext cx="2411764" cy="15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D75D12-1E5E-46D5-93EF-8526DDFBE7E8}"/>
              </a:ext>
            </a:extLst>
          </p:cNvPr>
          <p:cNvCxnSpPr>
            <a:cxnSpLocks/>
            <a:stCxn id="15" idx="3"/>
            <a:endCxn id="14" idx="1"/>
          </p:cNvCxnSpPr>
          <p:nvPr/>
        </p:nvCxnSpPr>
        <p:spPr>
          <a:xfrm>
            <a:off x="3822683" y="3246952"/>
            <a:ext cx="3091820" cy="133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72642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7A342-82A4-49C1-9DA2-9A1BC786E70E}"/>
              </a:ext>
            </a:extLst>
          </p:cNvPr>
          <p:cNvSpPr txBox="1"/>
          <p:nvPr/>
        </p:nvSpPr>
        <p:spPr>
          <a:xfrm>
            <a:off x="167495" y="337329"/>
            <a:ext cx="6460423" cy="461665"/>
          </a:xfrm>
          <a:prstGeom prst="rect">
            <a:avLst/>
          </a:prstGeom>
          <a:noFill/>
        </p:spPr>
        <p:txBody>
          <a:bodyPr wrap="none" rtlCol="0">
            <a:spAutoFit/>
          </a:bodyPr>
          <a:lstStyle/>
          <a:p>
            <a:r>
              <a:rPr lang="en-GB" sz="2400" dirty="0"/>
              <a:t>So… this begins to look a bit like a “pipeline”…</a:t>
            </a:r>
          </a:p>
        </p:txBody>
      </p:sp>
      <p:sp>
        <p:nvSpPr>
          <p:cNvPr id="4" name="Rectangle 3">
            <a:extLst>
              <a:ext uri="{FF2B5EF4-FFF2-40B4-BE49-F238E27FC236}">
                <a16:creationId xmlns:a16="http://schemas.microsoft.com/office/drawing/2014/main" id="{D59B8B28-285E-4060-9304-C29E163F1BEA}"/>
              </a:ext>
            </a:extLst>
          </p:cNvPr>
          <p:cNvSpPr/>
          <p:nvPr/>
        </p:nvSpPr>
        <p:spPr>
          <a:xfrm>
            <a:off x="3873933" y="1809199"/>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Extract Fields</a:t>
            </a:r>
          </a:p>
        </p:txBody>
      </p:sp>
      <p:sp>
        <p:nvSpPr>
          <p:cNvPr id="5" name="Rectangle 4">
            <a:extLst>
              <a:ext uri="{FF2B5EF4-FFF2-40B4-BE49-F238E27FC236}">
                <a16:creationId xmlns:a16="http://schemas.microsoft.com/office/drawing/2014/main" id="{65259A7A-517B-4250-A75C-673EA7C78FA2}"/>
              </a:ext>
            </a:extLst>
          </p:cNvPr>
          <p:cNvSpPr/>
          <p:nvPr/>
        </p:nvSpPr>
        <p:spPr>
          <a:xfrm>
            <a:off x="2035042" y="1600151"/>
            <a:ext cx="1366541"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PRODUCTS.TXT</a:t>
            </a:r>
          </a:p>
          <a:p>
            <a:pPr algn="ctr"/>
            <a:r>
              <a:rPr lang="en-GB" sz="1200" dirty="0"/>
              <a:t>(metadata file)</a:t>
            </a:r>
          </a:p>
        </p:txBody>
      </p:sp>
      <p:sp>
        <p:nvSpPr>
          <p:cNvPr id="6" name="Rectangle 5">
            <a:extLst>
              <a:ext uri="{FF2B5EF4-FFF2-40B4-BE49-F238E27FC236}">
                <a16:creationId xmlns:a16="http://schemas.microsoft.com/office/drawing/2014/main" id="{92F5522A-C0DE-4044-95B2-A6B65278AA36}"/>
              </a:ext>
            </a:extLst>
          </p:cNvPr>
          <p:cNvSpPr/>
          <p:nvPr/>
        </p:nvSpPr>
        <p:spPr>
          <a:xfrm>
            <a:off x="177192" y="1599588"/>
            <a:ext cx="1252878" cy="807181"/>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ENC data </a:t>
            </a:r>
          </a:p>
          <a:p>
            <a:pPr algn="ctr"/>
            <a:r>
              <a:rPr lang="en-GB" sz="1200" dirty="0"/>
              <a:t>(s-57 for now)</a:t>
            </a:r>
          </a:p>
        </p:txBody>
      </p:sp>
      <p:cxnSp>
        <p:nvCxnSpPr>
          <p:cNvPr id="7" name="Straight Arrow Connector 6">
            <a:extLst>
              <a:ext uri="{FF2B5EF4-FFF2-40B4-BE49-F238E27FC236}">
                <a16:creationId xmlns:a16="http://schemas.microsoft.com/office/drawing/2014/main" id="{226C8850-49B9-4FDB-A44C-348E8F1F9A72}"/>
              </a:ext>
            </a:extLst>
          </p:cNvPr>
          <p:cNvCxnSpPr>
            <a:cxnSpLocks/>
            <a:stCxn id="5" idx="3"/>
            <a:endCxn id="4" idx="1"/>
          </p:cNvCxnSpPr>
          <p:nvPr/>
        </p:nvCxnSpPr>
        <p:spPr>
          <a:xfrm>
            <a:off x="3401583" y="1927878"/>
            <a:ext cx="472350" cy="209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944FEC-B4C3-43F1-94ED-795CBD47F946}"/>
              </a:ext>
            </a:extLst>
          </p:cNvPr>
          <p:cNvCxnSpPr>
            <a:cxnSpLocks/>
            <a:stCxn id="6" idx="3"/>
            <a:endCxn id="5" idx="1"/>
          </p:cNvCxnSpPr>
          <p:nvPr/>
        </p:nvCxnSpPr>
        <p:spPr>
          <a:xfrm flipV="1">
            <a:off x="1430070" y="1927878"/>
            <a:ext cx="604972" cy="75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3ED1820-AF9A-48CE-8E93-061B7784457E}"/>
              </a:ext>
            </a:extLst>
          </p:cNvPr>
          <p:cNvSpPr/>
          <p:nvPr/>
        </p:nvSpPr>
        <p:spPr>
          <a:xfrm>
            <a:off x="5522416" y="3366317"/>
            <a:ext cx="1366541" cy="882706"/>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OGC API Records </a:t>
            </a:r>
          </a:p>
          <a:p>
            <a:pPr algn="ctr"/>
            <a:r>
              <a:rPr lang="en-GB" sz="1200" dirty="0"/>
              <a:t>Feature Catalogue</a:t>
            </a:r>
          </a:p>
        </p:txBody>
      </p:sp>
      <p:sp>
        <p:nvSpPr>
          <p:cNvPr id="18" name="Rectangle 17">
            <a:extLst>
              <a:ext uri="{FF2B5EF4-FFF2-40B4-BE49-F238E27FC236}">
                <a16:creationId xmlns:a16="http://schemas.microsoft.com/office/drawing/2014/main" id="{24BEFEBB-B9B1-46F5-A085-6D00FB89FFAE}"/>
              </a:ext>
            </a:extLst>
          </p:cNvPr>
          <p:cNvSpPr/>
          <p:nvPr/>
        </p:nvSpPr>
        <p:spPr>
          <a:xfrm>
            <a:off x="5518718" y="1921268"/>
            <a:ext cx="1366541"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Make OGC Records “feature”</a:t>
            </a:r>
          </a:p>
          <a:p>
            <a:pPr algn="ctr"/>
            <a:r>
              <a:rPr lang="en-GB" sz="1200" dirty="0"/>
              <a:t>(map fields)</a:t>
            </a:r>
          </a:p>
        </p:txBody>
      </p:sp>
      <p:cxnSp>
        <p:nvCxnSpPr>
          <p:cNvPr id="20" name="Straight Arrow Connector 19">
            <a:extLst>
              <a:ext uri="{FF2B5EF4-FFF2-40B4-BE49-F238E27FC236}">
                <a16:creationId xmlns:a16="http://schemas.microsoft.com/office/drawing/2014/main" id="{A24E19EC-E476-4A2F-AC94-E25637A4512D}"/>
              </a:ext>
            </a:extLst>
          </p:cNvPr>
          <p:cNvCxnSpPr>
            <a:cxnSpLocks/>
            <a:stCxn id="4" idx="3"/>
            <a:endCxn id="18" idx="1"/>
          </p:cNvCxnSpPr>
          <p:nvPr/>
        </p:nvCxnSpPr>
        <p:spPr>
          <a:xfrm>
            <a:off x="4961636" y="2136926"/>
            <a:ext cx="557082" cy="112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D822DA-6D46-4687-811B-E2E41D1A75D7}"/>
              </a:ext>
            </a:extLst>
          </p:cNvPr>
          <p:cNvCxnSpPr>
            <a:stCxn id="17" idx="0"/>
            <a:endCxn id="18" idx="2"/>
          </p:cNvCxnSpPr>
          <p:nvPr/>
        </p:nvCxnSpPr>
        <p:spPr>
          <a:xfrm flipH="1" flipV="1">
            <a:off x="6201989" y="2576722"/>
            <a:ext cx="3698" cy="7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37C2C09-6E63-4DBC-A1CD-B3E981059381}"/>
              </a:ext>
            </a:extLst>
          </p:cNvPr>
          <p:cNvSpPr/>
          <p:nvPr/>
        </p:nvSpPr>
        <p:spPr>
          <a:xfrm>
            <a:off x="8708804" y="1272424"/>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GeoJSON</a:t>
            </a:r>
            <a:r>
              <a:rPr lang="en-GB" sz="1200" dirty="0"/>
              <a:t> </a:t>
            </a:r>
          </a:p>
          <a:p>
            <a:pPr algn="ctr"/>
            <a:r>
              <a:rPr lang="en-GB" sz="1200" dirty="0"/>
              <a:t>output</a:t>
            </a:r>
          </a:p>
        </p:txBody>
      </p:sp>
      <p:sp>
        <p:nvSpPr>
          <p:cNvPr id="50" name="Cylinder 49">
            <a:extLst>
              <a:ext uri="{FF2B5EF4-FFF2-40B4-BE49-F238E27FC236}">
                <a16:creationId xmlns:a16="http://schemas.microsoft.com/office/drawing/2014/main" id="{BD78B5C7-6219-4698-AB12-B0F5138D4F20}"/>
              </a:ext>
            </a:extLst>
          </p:cNvPr>
          <p:cNvSpPr/>
          <p:nvPr/>
        </p:nvSpPr>
        <p:spPr>
          <a:xfrm>
            <a:off x="7244952" y="1829324"/>
            <a:ext cx="744467" cy="845618"/>
          </a:xfrm>
          <a:prstGeom prst="can">
            <a:avLst/>
          </a:prstGeom>
          <a:solidFill>
            <a:schemeClr val="bg1"/>
          </a:solidFill>
          <a:ln w="9525" cap="flat" cmpd="sng" algn="ctr">
            <a:solidFill>
              <a:srgbClr val="C00000"/>
            </a:solidFill>
            <a:prstDash val="solid"/>
            <a:round/>
            <a:headEnd type="none" w="sm" len="med"/>
            <a:tailEnd type="non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S100DB</a:t>
            </a:r>
          </a:p>
        </p:txBody>
      </p:sp>
      <p:sp>
        <p:nvSpPr>
          <p:cNvPr id="51" name="Rectangle 50">
            <a:extLst>
              <a:ext uri="{FF2B5EF4-FFF2-40B4-BE49-F238E27FC236}">
                <a16:creationId xmlns:a16="http://schemas.microsoft.com/office/drawing/2014/main" id="{B460CF79-D414-42C7-8B5C-92D0AF3B88FF}"/>
              </a:ext>
            </a:extLst>
          </p:cNvPr>
          <p:cNvSpPr/>
          <p:nvPr/>
        </p:nvSpPr>
        <p:spPr>
          <a:xfrm>
            <a:off x="9846117" y="2079042"/>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tinyDB</a:t>
            </a:r>
            <a:r>
              <a:rPr lang="en-GB" sz="1200" dirty="0"/>
              <a:t> Catalogue</a:t>
            </a:r>
          </a:p>
        </p:txBody>
      </p:sp>
      <p:cxnSp>
        <p:nvCxnSpPr>
          <p:cNvPr id="57" name="Straight Arrow Connector 56">
            <a:extLst>
              <a:ext uri="{FF2B5EF4-FFF2-40B4-BE49-F238E27FC236}">
                <a16:creationId xmlns:a16="http://schemas.microsoft.com/office/drawing/2014/main" id="{64DAFCF2-64F7-43AE-BD35-6637EE80F074}"/>
              </a:ext>
            </a:extLst>
          </p:cNvPr>
          <p:cNvCxnSpPr>
            <a:stCxn id="18" idx="3"/>
            <a:endCxn id="50" idx="2"/>
          </p:cNvCxnSpPr>
          <p:nvPr/>
        </p:nvCxnSpPr>
        <p:spPr>
          <a:xfrm>
            <a:off x="6885259" y="2248995"/>
            <a:ext cx="359693" cy="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E0A550B-26A6-41B9-A19C-4CC9A947EF4E}"/>
              </a:ext>
            </a:extLst>
          </p:cNvPr>
          <p:cNvCxnSpPr>
            <a:stCxn id="50" idx="1"/>
            <a:endCxn id="31" idx="1"/>
          </p:cNvCxnSpPr>
          <p:nvPr/>
        </p:nvCxnSpPr>
        <p:spPr>
          <a:xfrm rot="5400000" flipH="1" flipV="1">
            <a:off x="8048409" y="1168929"/>
            <a:ext cx="229173" cy="1091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758511F-8AF1-4352-97CC-85CA1FC9E3AF}"/>
              </a:ext>
            </a:extLst>
          </p:cNvPr>
          <p:cNvSpPr/>
          <p:nvPr/>
        </p:nvSpPr>
        <p:spPr>
          <a:xfrm>
            <a:off x="9732935" y="3046087"/>
            <a:ext cx="1366540" cy="815867"/>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pygeoAPI</a:t>
            </a:r>
            <a:endParaRPr lang="en-GB" sz="1200" dirty="0"/>
          </a:p>
          <a:p>
            <a:pPr algn="ctr"/>
            <a:r>
              <a:rPr lang="en-GB" sz="1200" dirty="0"/>
              <a:t>(Records)</a:t>
            </a:r>
          </a:p>
        </p:txBody>
      </p:sp>
      <p:cxnSp>
        <p:nvCxnSpPr>
          <p:cNvPr id="63" name="Straight Arrow Connector 62">
            <a:extLst>
              <a:ext uri="{FF2B5EF4-FFF2-40B4-BE49-F238E27FC236}">
                <a16:creationId xmlns:a16="http://schemas.microsoft.com/office/drawing/2014/main" id="{41D4A575-C3AC-4F64-8BDD-31E9E36220B6}"/>
              </a:ext>
            </a:extLst>
          </p:cNvPr>
          <p:cNvCxnSpPr>
            <a:stCxn id="51" idx="2"/>
            <a:endCxn id="61" idx="0"/>
          </p:cNvCxnSpPr>
          <p:nvPr/>
        </p:nvCxnSpPr>
        <p:spPr>
          <a:xfrm>
            <a:off x="10379811" y="2734496"/>
            <a:ext cx="36394" cy="311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A21E30C-5263-4CF2-A1FF-ED4DED795293}"/>
              </a:ext>
            </a:extLst>
          </p:cNvPr>
          <p:cNvCxnSpPr>
            <a:stCxn id="31" idx="3"/>
            <a:endCxn id="51" idx="0"/>
          </p:cNvCxnSpPr>
          <p:nvPr/>
        </p:nvCxnSpPr>
        <p:spPr>
          <a:xfrm>
            <a:off x="9776192" y="1600151"/>
            <a:ext cx="603619" cy="478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8D2C3E7-0AE4-4DCC-A80E-8CDD1B85B982}"/>
              </a:ext>
            </a:extLst>
          </p:cNvPr>
          <p:cNvCxnSpPr>
            <a:stCxn id="61" idx="2"/>
            <a:endCxn id="65" idx="0"/>
          </p:cNvCxnSpPr>
          <p:nvPr/>
        </p:nvCxnSpPr>
        <p:spPr>
          <a:xfrm rot="5400000">
            <a:off x="9611572" y="3553567"/>
            <a:ext cx="496246" cy="1113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C97B6C28-0E00-465D-AD60-DBF67FEBB20E}"/>
              </a:ext>
            </a:extLst>
          </p:cNvPr>
          <p:cNvPicPr>
            <a:picLocks noChangeAspect="1"/>
          </p:cNvPicPr>
          <p:nvPr/>
        </p:nvPicPr>
        <p:blipFill>
          <a:blip r:embed="rId2"/>
          <a:stretch>
            <a:fillRect/>
          </a:stretch>
        </p:blipFill>
        <p:spPr>
          <a:xfrm>
            <a:off x="5003944" y="4745269"/>
            <a:ext cx="3504013" cy="2000906"/>
          </a:xfrm>
          <a:prstGeom prst="rect">
            <a:avLst/>
          </a:prstGeom>
          <a:ln>
            <a:solidFill>
              <a:schemeClr val="tx1"/>
            </a:solidFill>
          </a:ln>
        </p:spPr>
      </p:pic>
      <p:sp>
        <p:nvSpPr>
          <p:cNvPr id="97" name="Rectangle 96">
            <a:extLst>
              <a:ext uri="{FF2B5EF4-FFF2-40B4-BE49-F238E27FC236}">
                <a16:creationId xmlns:a16="http://schemas.microsoft.com/office/drawing/2014/main" id="{759C0DFF-F0B6-492A-AA5D-FF301AE44937}"/>
              </a:ext>
            </a:extLst>
          </p:cNvPr>
          <p:cNvSpPr/>
          <p:nvPr/>
        </p:nvSpPr>
        <p:spPr>
          <a:xfrm>
            <a:off x="6096000" y="5923143"/>
            <a:ext cx="789259" cy="282040"/>
          </a:xfrm>
          <a:prstGeom prst="rect">
            <a:avLst/>
          </a:prstGeom>
          <a:no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sz="1200" dirty="0"/>
          </a:p>
        </p:txBody>
      </p:sp>
      <p:pic>
        <p:nvPicPr>
          <p:cNvPr id="65" name="Picture 64">
            <a:extLst>
              <a:ext uri="{FF2B5EF4-FFF2-40B4-BE49-F238E27FC236}">
                <a16:creationId xmlns:a16="http://schemas.microsoft.com/office/drawing/2014/main" id="{4A3357F8-4B71-4AEA-AB70-025E16262DB9}"/>
              </a:ext>
            </a:extLst>
          </p:cNvPr>
          <p:cNvPicPr>
            <a:picLocks noChangeAspect="1"/>
          </p:cNvPicPr>
          <p:nvPr/>
        </p:nvPicPr>
        <p:blipFill rotWithShape="1">
          <a:blip r:embed="rId3"/>
          <a:srcRect l="8731" t="13040" r="8619" b="9471"/>
          <a:stretch/>
        </p:blipFill>
        <p:spPr>
          <a:xfrm>
            <a:off x="7073312" y="4358200"/>
            <a:ext cx="4459743" cy="2295309"/>
          </a:xfrm>
          <a:prstGeom prst="rect">
            <a:avLst/>
          </a:prstGeom>
          <a:ln>
            <a:solidFill>
              <a:srgbClr val="C00000"/>
            </a:solidFill>
          </a:ln>
        </p:spPr>
      </p:pic>
    </p:spTree>
    <p:extLst>
      <p:ext uri="{BB962C8B-B14F-4D97-AF65-F5344CB8AC3E}">
        <p14:creationId xmlns:p14="http://schemas.microsoft.com/office/powerpoint/2010/main" val="1394346543"/>
      </p:ext>
    </p:extLst>
  </p:cSld>
  <p:clrMapOvr>
    <a:masterClrMapping/>
  </p:clrMapOvr>
  <p:transition spd="slow">
    <p:fade/>
  </p:transition>
</p:sld>
</file>

<file path=ppt/theme/theme1.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cap="flat" cmpd="sng" algn="ctr">
          <a:solidFill>
            <a:srgbClr val="C00000"/>
          </a:solidFill>
          <a:prstDash val="solid"/>
          <a:round/>
          <a:headEnd type="triangle" w="sm" len="med"/>
          <a:tailEnd type="triangle" w="sm" len="med"/>
        </a:ln>
      </a:spPr>
      <a:bodyPr rtlCol="0" anchor="ctr"/>
      <a:lstStyle>
        <a:defPPr algn="ctr">
          <a:defRPr/>
        </a:defPPr>
      </a:lstStyle>
      <a:style>
        <a:lnRef idx="0">
          <a:scrgbClr r="0" g="0" b="0"/>
        </a:lnRef>
        <a:fillRef idx="0">
          <a:scrgbClr r="0" g="0" b="0"/>
        </a:fillRef>
        <a:effectRef idx="0">
          <a:scrgbClr r="0" g="0" b="0"/>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4140</Words>
  <Application>Microsoft Office PowerPoint</Application>
  <PresentationFormat>Widescreen</PresentationFormat>
  <Paragraphs>231</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Courier New</vt:lpstr>
      <vt:lpstr>Georgia</vt:lpstr>
      <vt:lpstr>Raleway</vt:lpstr>
      <vt:lpstr>Wingdings</vt:lpstr>
      <vt:lpstr>IIC Corp template 2011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vt:lpstr>
      <vt:lpstr>Plan of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S-100  IIC Technologies  Jonathan Pritchard  October 2020</dc:title>
  <dc:creator>jon pritchard</dc:creator>
  <cp:lastModifiedBy>jon pritchard</cp:lastModifiedBy>
  <cp:revision>66</cp:revision>
  <dcterms:created xsi:type="dcterms:W3CDTF">2020-10-26T16:21:04Z</dcterms:created>
  <dcterms:modified xsi:type="dcterms:W3CDTF">2021-11-04T12:00:11Z</dcterms:modified>
</cp:coreProperties>
</file>